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60" r:id="rId2"/>
    <p:sldMasterId id="2147483672" r:id="rId3"/>
    <p:sldMasterId id="2147483689" r:id="rId4"/>
  </p:sldMasterIdLst>
  <p:notesMasterIdLst>
    <p:notesMasterId r:id="rId44"/>
  </p:notesMasterIdLst>
  <p:sldIdLst>
    <p:sldId id="267" r:id="rId5"/>
    <p:sldId id="331" r:id="rId6"/>
    <p:sldId id="329" r:id="rId7"/>
    <p:sldId id="330" r:id="rId8"/>
    <p:sldId id="261" r:id="rId9"/>
    <p:sldId id="257" r:id="rId10"/>
    <p:sldId id="308" r:id="rId11"/>
    <p:sldId id="325" r:id="rId12"/>
    <p:sldId id="348" r:id="rId13"/>
    <p:sldId id="342" r:id="rId14"/>
    <p:sldId id="324" r:id="rId15"/>
    <p:sldId id="306" r:id="rId16"/>
    <p:sldId id="351" r:id="rId17"/>
    <p:sldId id="309" r:id="rId18"/>
    <p:sldId id="349" r:id="rId19"/>
    <p:sldId id="322" r:id="rId20"/>
    <p:sldId id="265" r:id="rId21"/>
    <p:sldId id="269" r:id="rId22"/>
    <p:sldId id="310" r:id="rId23"/>
    <p:sldId id="335" r:id="rId24"/>
    <p:sldId id="280" r:id="rId25"/>
    <p:sldId id="281" r:id="rId26"/>
    <p:sldId id="337" r:id="rId27"/>
    <p:sldId id="344" r:id="rId28"/>
    <p:sldId id="300" r:id="rId29"/>
    <p:sldId id="346" r:id="rId30"/>
    <p:sldId id="345" r:id="rId31"/>
    <p:sldId id="298" r:id="rId32"/>
    <p:sldId id="340" r:id="rId33"/>
    <p:sldId id="353" r:id="rId34"/>
    <p:sldId id="352" r:id="rId35"/>
    <p:sldId id="339" r:id="rId36"/>
    <p:sldId id="347" r:id="rId37"/>
    <p:sldId id="304" r:id="rId38"/>
    <p:sldId id="264" r:id="rId39"/>
    <p:sldId id="317" r:id="rId40"/>
    <p:sldId id="318" r:id="rId41"/>
    <p:sldId id="319" r:id="rId42"/>
    <p:sldId id="320" r:id="rId4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5pPr>
    <a:lvl6pPr marL="22860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6pPr>
    <a:lvl7pPr marL="27432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7pPr>
    <a:lvl8pPr marL="32004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8pPr>
    <a:lvl9pPr marL="3657600" algn="l" defTabSz="914400" rtl="0" eaLnBrk="1" latinLnBrk="0" hangingPunct="1">
      <a:defRPr sz="3200" kern="1200">
        <a:solidFill>
          <a:schemeClr val="bg1"/>
        </a:solidFill>
        <a:latin typeface="Felix Titling" pitchFamily="82" charset="0"/>
        <a:ea typeface="굴림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D7"/>
    <a:srgbClr val="333333"/>
    <a:srgbClr val="FFFAFA"/>
    <a:srgbClr val="F1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C74C1-2D2E-B748-99EE-C6C00F57D355}" v="2970" dt="2020-06-13T01:13:37.322"/>
    <p1510:client id="{A7572125-6C38-274A-BCEF-4C86644A01F8}" v="4541" dt="2020-06-13T00:02:40.865"/>
    <p1510:client id="{E8225673-E063-9D4E-92FF-25DA7A4CE75B}" v="2178" dt="2020-06-12T21:40:03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67BF35-EDE6-6C46-A98F-C45D3B10BA94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ECAD-C232-A448-8C84-CCCA2938B86E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000" b="1" kern="1200">
              <a:solidFill>
                <a:schemeClr val="bg1"/>
              </a:solidFill>
              <a:latin typeface="Roboto" pitchFamily="34" charset="0"/>
              <a:ea typeface="+mj-ea"/>
              <a:cs typeface="Roboto" pitchFamily="34" charset="-120"/>
            </a:rPr>
            <a:t>Our Tableau notebook connects directly to the GCP instance</a:t>
          </a:r>
        </a:p>
      </dgm:t>
    </dgm:pt>
    <dgm:pt modelId="{458490B9-A441-DA4A-99B4-926708385910}" type="parTrans" cxnId="{689193D2-32A9-4D48-BB88-C46B07113CE3}">
      <dgm:prSet/>
      <dgm:spPr/>
      <dgm:t>
        <a:bodyPr/>
        <a:lstStyle/>
        <a:p>
          <a:endParaRPr lang="en-US" sz="1600"/>
        </a:p>
      </dgm:t>
    </dgm:pt>
    <dgm:pt modelId="{B18BAFBE-50C6-2241-8E59-5C16E3F3EF13}" type="sibTrans" cxnId="{689193D2-32A9-4D48-BB88-C46B07113CE3}">
      <dgm:prSet/>
      <dgm:spPr/>
      <dgm:t>
        <a:bodyPr/>
        <a:lstStyle/>
        <a:p>
          <a:endParaRPr lang="en-US" sz="1600"/>
        </a:p>
      </dgm:t>
    </dgm:pt>
    <dgm:pt modelId="{611FC3C0-40E3-FD43-90B1-DAEC85273DA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endParaRPr lang="en-US" sz="1800"/>
        </a:p>
      </dgm:t>
    </dgm:pt>
    <dgm:pt modelId="{84A41098-F472-B048-B073-DB3CA13099C8}" type="parTrans" cxnId="{6C4B05F0-3641-5B41-85E6-413993C0B290}">
      <dgm:prSet/>
      <dgm:spPr/>
      <dgm:t>
        <a:bodyPr/>
        <a:lstStyle/>
        <a:p>
          <a:endParaRPr lang="en-US" sz="1600"/>
        </a:p>
      </dgm:t>
    </dgm:pt>
    <dgm:pt modelId="{7C89AAFA-2C94-7F46-BF54-EBDB4C751291}" type="sibTrans" cxnId="{6C4B05F0-3641-5B41-85E6-413993C0B290}">
      <dgm:prSet/>
      <dgm:spPr/>
      <dgm:t>
        <a:bodyPr/>
        <a:lstStyle/>
        <a:p>
          <a:endParaRPr lang="en-US" sz="1600"/>
        </a:p>
      </dgm:t>
    </dgm:pt>
    <dgm:pt modelId="{0AE613A8-E629-B44B-8FF8-22E94AB2101B}" type="pres">
      <dgm:prSet presAssocID="{A467BF35-EDE6-6C46-A98F-C45D3B10BA94}" presName="Name0" presStyleCnt="0">
        <dgm:presLayoutVars>
          <dgm:dir/>
          <dgm:animLvl val="lvl"/>
          <dgm:resizeHandles/>
        </dgm:presLayoutVars>
      </dgm:prSet>
      <dgm:spPr/>
    </dgm:pt>
    <dgm:pt modelId="{D83E9F6E-3E7B-F945-A33E-A9FE35898864}" type="pres">
      <dgm:prSet presAssocID="{4FEAECAD-C232-A448-8C84-CCCA2938B86E}" presName="linNode" presStyleCnt="0"/>
      <dgm:spPr/>
    </dgm:pt>
    <dgm:pt modelId="{F2C0F465-DD85-F842-8581-CCF160FB8870}" type="pres">
      <dgm:prSet presAssocID="{4FEAECAD-C232-A448-8C84-CCCA2938B86E}" presName="parentShp" presStyleLbl="node1" presStyleIdx="0" presStyleCnt="1" custScaleX="93555" custScaleY="80942" custLinFactNeighborX="4904">
        <dgm:presLayoutVars>
          <dgm:bulletEnabled val="1"/>
        </dgm:presLayoutVars>
      </dgm:prSet>
      <dgm:spPr/>
    </dgm:pt>
    <dgm:pt modelId="{7C76F650-7DFE-434C-A1CF-6EAF5410B3A7}" type="pres">
      <dgm:prSet presAssocID="{4FEAECAD-C232-A448-8C84-CCCA2938B86E}" presName="childShp" presStyleLbl="bgAccFollowNode1" presStyleIdx="0" presStyleCnt="1" custScaleX="28420" custScaleY="11111" custLinFactNeighborX="7353">
        <dgm:presLayoutVars>
          <dgm:bulletEnabled val="1"/>
        </dgm:presLayoutVars>
      </dgm:prSet>
      <dgm:spPr/>
    </dgm:pt>
  </dgm:ptLst>
  <dgm:cxnLst>
    <dgm:cxn modelId="{70C8F621-D8A9-8649-8999-58782AB003D3}" type="presOf" srcId="{4FEAECAD-C232-A448-8C84-CCCA2938B86E}" destId="{F2C0F465-DD85-F842-8581-CCF160FB8870}" srcOrd="0" destOrd="0" presId="urn:microsoft.com/office/officeart/2005/8/layout/vList6"/>
    <dgm:cxn modelId="{FC9EDC31-141B-4341-8794-ACF6C01B2CAC}" type="presOf" srcId="{A467BF35-EDE6-6C46-A98F-C45D3B10BA94}" destId="{0AE613A8-E629-B44B-8FF8-22E94AB2101B}" srcOrd="0" destOrd="0" presId="urn:microsoft.com/office/officeart/2005/8/layout/vList6"/>
    <dgm:cxn modelId="{45CF75A3-0642-AF4A-98E8-00E3F40DD60F}" type="presOf" srcId="{611FC3C0-40E3-FD43-90B1-DAEC85273DA3}" destId="{7C76F650-7DFE-434C-A1CF-6EAF5410B3A7}" srcOrd="0" destOrd="0" presId="urn:microsoft.com/office/officeart/2005/8/layout/vList6"/>
    <dgm:cxn modelId="{689193D2-32A9-4D48-BB88-C46B07113CE3}" srcId="{A467BF35-EDE6-6C46-A98F-C45D3B10BA94}" destId="{4FEAECAD-C232-A448-8C84-CCCA2938B86E}" srcOrd="0" destOrd="0" parTransId="{458490B9-A441-DA4A-99B4-926708385910}" sibTransId="{B18BAFBE-50C6-2241-8E59-5C16E3F3EF13}"/>
    <dgm:cxn modelId="{6C4B05F0-3641-5B41-85E6-413993C0B290}" srcId="{4FEAECAD-C232-A448-8C84-CCCA2938B86E}" destId="{611FC3C0-40E3-FD43-90B1-DAEC85273DA3}" srcOrd="0" destOrd="0" parTransId="{84A41098-F472-B048-B073-DB3CA13099C8}" sibTransId="{7C89AAFA-2C94-7F46-BF54-EBDB4C751291}"/>
    <dgm:cxn modelId="{B8DF1B11-3047-6C45-A31E-238C93C2D8E2}" type="presParOf" srcId="{0AE613A8-E629-B44B-8FF8-22E94AB2101B}" destId="{D83E9F6E-3E7B-F945-A33E-A9FE35898864}" srcOrd="0" destOrd="0" presId="urn:microsoft.com/office/officeart/2005/8/layout/vList6"/>
    <dgm:cxn modelId="{FC00E505-E94B-C14E-9B51-533C14E7E019}" type="presParOf" srcId="{D83E9F6E-3E7B-F945-A33E-A9FE35898864}" destId="{F2C0F465-DD85-F842-8581-CCF160FB8870}" srcOrd="0" destOrd="0" presId="urn:microsoft.com/office/officeart/2005/8/layout/vList6"/>
    <dgm:cxn modelId="{DEA64FCB-8337-A047-A7FC-DC23619E0B55}" type="presParOf" srcId="{D83E9F6E-3E7B-F945-A33E-A9FE35898864}" destId="{7C76F650-7DFE-434C-A1CF-6EAF5410B3A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6F650-7DFE-434C-A1CF-6EAF5410B3A7}">
      <dsp:nvSpPr>
        <dsp:cNvPr id="0" name=""/>
        <dsp:cNvSpPr/>
      </dsp:nvSpPr>
      <dsp:spPr>
        <a:xfrm>
          <a:off x="2895862" y="1543034"/>
          <a:ext cx="782246" cy="385754"/>
        </a:xfrm>
        <a:prstGeom prst="rightArrow">
          <a:avLst>
            <a:gd name="adj1" fmla="val 75000"/>
            <a:gd name="adj2" fmla="val 5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</dsp:txBody>
      <dsp:txXfrm>
        <a:off x="2895862" y="1591253"/>
        <a:ext cx="637588" cy="289316"/>
      </dsp:txXfrm>
    </dsp:sp>
    <dsp:sp modelId="{F2C0F465-DD85-F842-8581-CCF160FB8870}">
      <dsp:nvSpPr>
        <dsp:cNvPr id="0" name=""/>
        <dsp:cNvSpPr/>
      </dsp:nvSpPr>
      <dsp:spPr>
        <a:xfrm>
          <a:off x="1179213" y="330830"/>
          <a:ext cx="1716703" cy="2810162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latin typeface="Roboto" pitchFamily="34" charset="0"/>
              <a:ea typeface="+mj-ea"/>
              <a:cs typeface="Roboto" pitchFamily="34" charset="-120"/>
            </a:rPr>
            <a:t>Our Tableau notebook connects directly to the GCP instance</a:t>
          </a:r>
        </a:p>
      </dsp:txBody>
      <dsp:txXfrm>
        <a:off x="1263016" y="414633"/>
        <a:ext cx="1549097" cy="2642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17B51-64F9-C048-AB0D-25740AF1B0F4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B2B5C-0E51-F740-9E9A-D5090827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3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60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/>
                </a:solidFill>
                <a:latin typeface="Segoe Print" panose="02000800000000000000" pitchFamily="2" charset="0"/>
              </a:rPr>
              <a:t>Our facts are related to our shows, so we merged the fact table and the show table. That’s why our fact table contains two text fields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4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4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6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4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8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3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">
              <a:latin typeface="Segoe Print" panose="02000800000000000000" pitchFamily="2" charset="0"/>
            </a:endParaRPr>
          </a:p>
          <a:p>
            <a:endParaRPr lang="en-US" sz="400">
              <a:latin typeface="Segoe Print" panose="02000800000000000000" pitchFamily="2" charset="0"/>
            </a:endParaRPr>
          </a:p>
          <a:p>
            <a:r>
              <a:rPr lang="en-US">
                <a:latin typeface="Segoe Print" panose="02000800000000000000" pitchFamily="2" charset="0"/>
              </a:rPr>
              <a:t>As Netflix was the first and currently the largest streaming service, we have chosen to analyze their current inventory of movies and tv shows, taken from </a:t>
            </a:r>
            <a:r>
              <a:rPr lang="en-US" err="1">
                <a:latin typeface="Segoe Print" panose="02000800000000000000" pitchFamily="2" charset="0"/>
              </a:rPr>
              <a:t>Flixable</a:t>
            </a:r>
            <a:endParaRPr lang="en-US">
              <a:latin typeface="Segoe Print" panose="02000800000000000000" pitchFamily="2" charset="0"/>
            </a:endParaRPr>
          </a:p>
          <a:p>
            <a:endParaRPr lang="en-US">
              <a:latin typeface="Segoe Print" panose="02000800000000000000" pitchFamily="2" charset="0"/>
            </a:endParaRPr>
          </a:p>
          <a:p>
            <a:r>
              <a:rPr lang="en-US">
                <a:latin typeface="Segoe Print" panose="02000800000000000000" pitchFamily="2" charset="0"/>
              </a:rPr>
              <a:t>As we do not have any response variables from Netflix other than the duration of TV show or a movie, we web scraped user review data from IMDb (using </a:t>
            </a:r>
            <a:r>
              <a:rPr lang="en-US" err="1">
                <a:latin typeface="Segoe Print" panose="02000800000000000000" pitchFamily="2" charset="0"/>
              </a:rPr>
              <a:t>IMDbPY</a:t>
            </a:r>
            <a:r>
              <a:rPr lang="en-US">
                <a:latin typeface="Segoe Print" panose="02000800000000000000" pitchFamily="2" charset="0"/>
              </a:rPr>
              <a:t>) and Rotten Tomatoes (using Beautiful Soup)</a:t>
            </a:r>
          </a:p>
          <a:p>
            <a:pPr marL="0" algn="l" defTabSz="9144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0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Segoe Print" panose="020008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6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values: Delete rows with null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values: identify null reviews and replace it with an easily identifiable number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8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Timeliness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B2B5C-0E51-F740-9E9A-D509082784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2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2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0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2987"/>
            <a:ext cx="4010388" cy="11617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06" y="272987"/>
            <a:ext cx="6816600" cy="585334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95" y="1434768"/>
            <a:ext cx="4010388" cy="4691564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91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03" y="4801077"/>
            <a:ext cx="7316045" cy="5666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303" y="612633"/>
            <a:ext cx="7316045" cy="411543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303" y="5367682"/>
            <a:ext cx="7316045" cy="804677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4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9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3433" y="404719"/>
            <a:ext cx="2736375" cy="59041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309" y="404719"/>
            <a:ext cx="8005959" cy="5904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" y="2129932"/>
            <a:ext cx="10363518" cy="14712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483" y="3886888"/>
            <a:ext cx="8535035" cy="1752194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1913C-66FD-4E5E-99CB-F8F14A55691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390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5F2B7-1DB0-44FF-8623-3DB125BD8B3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372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8" y="4407468"/>
            <a:ext cx="10363516" cy="136176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8" y="2906041"/>
            <a:ext cx="10363516" cy="150142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4751B-7D29-493D-8AA3-CADE4F04E2A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58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3744" y="1599829"/>
            <a:ext cx="4511950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8858" y="1599829"/>
            <a:ext cx="4514067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0C66E-8FEF-45B1-A7FF-3B2B88623B4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1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42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4" y="274575"/>
            <a:ext cx="10973012" cy="114273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94" y="1534758"/>
            <a:ext cx="5385982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94" y="2174372"/>
            <a:ext cx="5385982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09" y="1534758"/>
            <a:ext cx="5388098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09" y="2174372"/>
            <a:ext cx="5388098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4880D2-E433-4934-B66A-5CC7DEB2E4C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055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45BD-892B-407F-9451-6B292235EF6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058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DA4C5-177E-4537-A664-85B5A6F476E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831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2987"/>
            <a:ext cx="4010388" cy="11617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06" y="272987"/>
            <a:ext cx="6816600" cy="585334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95" y="1434768"/>
            <a:ext cx="4010388" cy="4691564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4D90EB-B9F2-42DB-BF6F-5344CC6E69D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72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03" y="4801077"/>
            <a:ext cx="7316045" cy="5666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303" y="612633"/>
            <a:ext cx="7316045" cy="411543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303" y="5367682"/>
            <a:ext cx="7316045" cy="804677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141089-DCE4-46B1-98D2-07CC2D122F3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392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02773-CE40-498A-BA71-3D9800AE9FB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260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6160" y="274574"/>
            <a:ext cx="2306766" cy="5851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3745" y="274574"/>
            <a:ext cx="6719250" cy="5851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14B7F0-C1B3-41C8-A6CA-AA0A0AD1258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347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94E6-389C-3246-864E-4FC43F5DF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F575E-14D7-0347-814C-C67A60E80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4394-1E9C-3D4C-8A66-1F5B002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A50D-4CBB-684B-93B7-99F6BD17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EEDD9-4612-2C4F-9DE8-6223DFDE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1913C-66FD-4E5E-99CB-F8F14A55691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309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F6C0-AF0C-BA4D-BDB2-7A5BAFFE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20EF-AF73-494D-821A-01FD372A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286AB-BC2E-6546-ADAC-9C672E41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EC619-E72B-4E4A-B90E-66FD5B89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D8E7-4E9E-9444-92A5-578DE6C6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509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73F4-2810-DD4E-817D-68C16C63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8826-EA4F-1044-800B-70B596B3E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0B35-7EC4-F54F-A7B3-2531F8B5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2D4F-9216-0640-BC68-8FDACA47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2F579-4C78-2149-AD3C-7AD4C2F6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4751B-7D29-493D-8AA3-CADE4F04E2A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95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310" y="2133107"/>
            <a:ext cx="5371167" cy="4175746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642" y="2133107"/>
            <a:ext cx="5371167" cy="4175746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3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1D42-F045-3E4E-B68A-CCF68438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21889-ACF7-B440-B4BE-039EA0279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9A99A-068D-0C48-A0F7-611E3CF7A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1F227-B1A9-6E4D-B5D9-07C4727A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892DD-24A3-1641-B9A3-E2F87D0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10F9-885B-964B-8765-7E206C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C66E-8FEF-45B1-A7FF-3B2B88623B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08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E75C-CF63-BA49-9900-43023012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66D2D-5EDA-D146-BB55-91375832C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03ADA-632C-4947-BF98-D321E3256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7835A-CCDD-4244-845C-333861E1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E9A70-0DEF-244F-BA94-1821C74BE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4AF0A-DF63-7D49-8564-8FFE34FA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32AC9-80E1-284A-87F3-B4741FF5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442EC-F731-8541-A9D3-354E411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880D2-E433-4934-B66A-5CC7DEB2E4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46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0319-6AFB-CA4A-8DBE-11DB8CAD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6A597-8F3C-DB4F-90E1-A9C01C64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B113E-1F9C-0344-9D3C-6C90EA7D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7BCCF-070F-F747-8BFD-ECF5A7C0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102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A3CB6-980E-A54B-969B-38B399E2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E88B-8E32-274D-B3FD-E25B3056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034B6-0469-F94F-B70A-D6FA2A70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A4C5-177E-4537-A664-85B5A6F476E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339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8D98-C06C-7F42-9999-A8902DD1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956D-132A-0943-BBC9-8BC674A4C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AECB2-50B1-734F-AC6A-4F3A9D8B6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44B2E-08EF-4446-A637-1A2BA35C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BB4B3-85F1-A343-9C2B-F10624AE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A9F0F-1DB2-224E-8296-C79A8C71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D90EB-B9F2-42DB-BF6F-5344CC6E69D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628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18E-4D0F-274B-A6B9-94C3A5B7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BFDBA-96FA-4D4B-9A03-1BC5BD397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FC75E-C093-8D43-8BAB-895A9E471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F6AEB-2A8F-7F40-8262-644B29C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F3BE-CEE5-6C45-BB1C-CD3F0460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E336C-26A3-9942-BC85-8F71A05E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1089-DCE4-46B1-98D2-07CC2D122F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29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3EB2-788A-374A-AF30-37428C1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DDCF2-04C6-3F49-BE6D-BA5A9C5B6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7FE2-66DA-2D48-B027-A7C68A1F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69EBF-7864-9A46-8918-8CE96890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5D1F0-B2CA-5141-AF5F-6FD278C1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2773-CE40-498A-BA71-3D9800AE9FB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80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E05CA-18A8-AF4E-80C9-C5E476C54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E0CBA-9EDA-1445-B73C-772BA2FA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592F-0505-E642-B734-AD0C6B37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82D0-E4A1-8D4B-89A6-8EDCE737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56E0-3821-B945-BA1A-E23B1FB8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7F0-C1B3-41C8-A6CA-AA0A0AD1258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7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245BD-892B-407F-9451-6B292235EF6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0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092" y="2853665"/>
            <a:ext cx="7491699" cy="136810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49092" y="5085173"/>
            <a:ext cx="7491699" cy="57613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>
                <a:latin typeface="Futura LT" pitchFamily="2" charset="0"/>
                <a:ea typeface="Kozuka Gothic Pro EL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451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8" y="4407468"/>
            <a:ext cx="10363516" cy="136176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8" y="2906041"/>
            <a:ext cx="10363516" cy="150142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7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310" y="2133107"/>
            <a:ext cx="5371167" cy="4175746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642" y="2133107"/>
            <a:ext cx="5371167" cy="4175746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4" y="274575"/>
            <a:ext cx="10973012" cy="114273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94" y="1534758"/>
            <a:ext cx="5385982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94" y="2174372"/>
            <a:ext cx="5385982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09" y="1534758"/>
            <a:ext cx="5388098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09" y="2174372"/>
            <a:ext cx="5388098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49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65508" y="404720"/>
            <a:ext cx="8063100" cy="115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309" y="2133107"/>
            <a:ext cx="10945499" cy="417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94" y="6524702"/>
            <a:ext cx="2844306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877" y="6524702"/>
            <a:ext cx="3862247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8200" y="6524702"/>
            <a:ext cx="2844306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+mj-lt"/>
              </a:defRPr>
            </a:lvl1pPr>
          </a:lstStyle>
          <a:p>
            <a:fld id="{D7F0FFA2-A62C-0645-AE53-98F24D6D6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3599">
          <a:solidFill>
            <a:schemeClr val="bg1"/>
          </a:solidFill>
          <a:latin typeface="Futura LT" pitchFamily="2" charset="0"/>
          <a:ea typeface="Kozuka Gothic Pro EL" pitchFamily="34" charset="-128"/>
        </a:defRPr>
      </a:lvl9pPr>
    </p:titleStyle>
    <p:bodyStyle>
      <a:lvl1pPr marL="342831" indent="-342831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801" indent="-285693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2771" indent="-228554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599880" indent="-22855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989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097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206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314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423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 r="-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46443" y="274575"/>
            <a:ext cx="9216483" cy="114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3744" y="1599829"/>
            <a:ext cx="9229181" cy="452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94" y="6524702"/>
            <a:ext cx="2844306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3594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877" y="6524702"/>
            <a:ext cx="3862247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3594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8200" y="6524702"/>
            <a:ext cx="2844306" cy="19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fld id="{412E62E3-D973-4C1E-8A9F-616F243D6F2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30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3599">
          <a:solidFill>
            <a:srgbClr val="666666"/>
          </a:solidFill>
          <a:latin typeface="Futura LT" pitchFamily="2" charset="0"/>
          <a:ea typeface="Kozuka Gothic Pro EL" pitchFamily="34" charset="-128"/>
        </a:defRPr>
      </a:lvl9pPr>
    </p:titleStyle>
    <p:bodyStyle>
      <a:lvl1pPr marL="342831" indent="-342831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801" indent="-285693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2771" indent="-228554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599880" indent="-22855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6989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097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206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8314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5423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18D4F-2950-4C43-905C-45DE816E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E41FC-298F-BD46-92BF-54FC445DC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8D36-E4C1-C140-9AD3-5A37CE5A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31EE1-2DDD-424A-B97D-A8FA9292E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15EE3-613A-C341-94C5-2567EA0B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0983-0E23-5645-A1D0-5999117AC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hyperlink" Target="https://www.kaggle.com/shivamb/netflix-shows/data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hyperlink" Target="https://www.rottentomatoes.com/" TargetMode="External"/><Relationship Id="rId4" Type="http://schemas.openxmlformats.org/officeDocument/2006/relationships/hyperlink" Target="https://developer.imd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7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tif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mdb.com/" TargetMode="External"/><Relationship Id="rId7" Type="http://schemas.openxmlformats.org/officeDocument/2006/relationships/hyperlink" Target="https://www.youtube.com/watch?v=Uze9SEeETA0" TargetMode="External"/><Relationship Id="rId2" Type="http://schemas.openxmlformats.org/officeDocument/2006/relationships/hyperlink" Target="https://www.kaggle.com/shivamb/netflix-shows/data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stackoverflow.com/questions/19697846/how-to-convert-csv-file-to-multiline-json" TargetMode="External"/><Relationship Id="rId5" Type="http://schemas.openxmlformats.org/officeDocument/2006/relationships/hyperlink" Target="https://stackoverflow.com/questions/580233/what-are-the-most-important-considerations-when-designing-a-database" TargetMode="External"/><Relationship Id="rId4" Type="http://schemas.openxmlformats.org/officeDocument/2006/relationships/hyperlink" Target="https://www.rottentomatoes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50934/quarterly-number-of-netflix-streaming-subscribers-worldwi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jpeg"/><Relationship Id="rId14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ign with white text&#10;&#10;Description automatically generated">
            <a:extLst>
              <a:ext uri="{FF2B5EF4-FFF2-40B4-BE49-F238E27FC236}">
                <a16:creationId xmlns:a16="http://schemas.microsoft.com/office/drawing/2014/main" id="{C81FAEEC-86C2-B044-BBD6-414AA919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44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29266-CF5C-E84C-907A-F357F0DC75BB}"/>
              </a:ext>
            </a:extLst>
          </p:cNvPr>
          <p:cNvSpPr txBox="1"/>
          <p:nvPr/>
        </p:nvSpPr>
        <p:spPr>
          <a:xfrm>
            <a:off x="2347784" y="1767017"/>
            <a:ext cx="515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Print" panose="02000800000000000000" pitchFamily="2" charset="0"/>
              </a:rPr>
              <a:t>An Analysis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06719-53F8-6540-9AB3-5D46887E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A4C5-177E-4537-A664-85B5A6F476E9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E1D64-CC09-2341-BEB7-7C2A37541BFD}"/>
              </a:ext>
            </a:extLst>
          </p:cNvPr>
          <p:cNvSpPr/>
          <p:nvPr/>
        </p:nvSpPr>
        <p:spPr>
          <a:xfrm>
            <a:off x="180340" y="6435256"/>
            <a:ext cx="6096000" cy="4227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Lato" panose="020F0502020204030203" pitchFamily="34" charset="77"/>
              </a:rPr>
              <a:t>MSCA 31012  |  Data Engineering Platforms  |  Group 4 </a:t>
            </a:r>
            <a:endParaRPr lang="en-US" sz="160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FAC49-F584-1647-A21A-27945623C6FB}"/>
              </a:ext>
            </a:extLst>
          </p:cNvPr>
          <p:cNvSpPr/>
          <p:nvPr/>
        </p:nvSpPr>
        <p:spPr>
          <a:xfrm>
            <a:off x="10965240" y="6475677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Lato" panose="020F0502020204030203" pitchFamily="34" charset="77"/>
              </a:rPr>
              <a:t>12 June 2020 </a:t>
            </a:r>
            <a:endParaRPr lang="en-US" sz="1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80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C9C8C1-58E2-49BA-AE1D-A3F6E003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11" y="0"/>
            <a:ext cx="4541380" cy="1142735"/>
          </a:xfrm>
        </p:spPr>
        <p:txBody>
          <a:bodyPr>
            <a:normAutofit/>
          </a:bodyPr>
          <a:lstStyle/>
          <a:p>
            <a:pPr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WEB SCRAPING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143C-D4EE-4E2E-AD15-2E5EA69E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C7DA4C5-177E-4537-A664-85B5A6F476E9}" type="slidenum">
              <a:rPr lang="ru-RU" sz="7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ru-RU" sz="700"/>
          </a:p>
        </p:txBody>
      </p:sp>
      <p:sp>
        <p:nvSpPr>
          <p:cNvPr id="9" name="Object 1">
            <a:extLst>
              <a:ext uri="{FF2B5EF4-FFF2-40B4-BE49-F238E27FC236}">
                <a16:creationId xmlns:a16="http://schemas.microsoft.com/office/drawing/2014/main" id="{8BD6C4F3-B463-0E43-838E-4B81BE773988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063A0-2A1B-2146-B530-85DD1804050A}"/>
              </a:ext>
            </a:extLst>
          </p:cNvPr>
          <p:cNvSpPr txBox="1"/>
          <p:nvPr/>
        </p:nvSpPr>
        <p:spPr>
          <a:xfrm>
            <a:off x="9116553" y="1981837"/>
            <a:ext cx="28645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i="1" err="1">
                <a:solidFill>
                  <a:srgbClr val="FF0000"/>
                </a:solidFill>
                <a:latin typeface="Roboto" pitchFamily="34" charset="0"/>
                <a:ea typeface="+mj-ea"/>
                <a:cs typeface="Roboto" pitchFamily="34" charset="-120"/>
              </a:rPr>
              <a:t>IMDbPY</a:t>
            </a:r>
            <a:endParaRPr lang="en-US" sz="1400" b="1" i="1">
              <a:solidFill>
                <a:srgbClr val="FF0000"/>
              </a:solidFill>
              <a:latin typeface="Roboto" pitchFamily="34" charset="0"/>
              <a:ea typeface="+mj-ea"/>
              <a:cs typeface="Roboto" pitchFamily="34" charset="-120"/>
            </a:endParaRP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A python package to search and retrieve information about movies from the IMDb API </a:t>
            </a:r>
          </a:p>
          <a:p>
            <a:endParaRPr lang="en-US" sz="1400" b="1">
              <a:solidFill>
                <a:srgbClr val="333333"/>
              </a:solidFill>
              <a:latin typeface="Roboto" pitchFamily="34" charset="0"/>
              <a:ea typeface="+mj-ea"/>
              <a:cs typeface="Roboto" pitchFamily="34" charset="-120"/>
            </a:endParaRPr>
          </a:p>
          <a:p>
            <a:endParaRPr lang="en-US" sz="1400" b="1">
              <a:solidFill>
                <a:srgbClr val="333333"/>
              </a:solidFill>
              <a:latin typeface="Roboto" pitchFamily="34" charset="0"/>
              <a:ea typeface="+mj-ea"/>
              <a:cs typeface="Roboto" pitchFamily="34" charset="-120"/>
            </a:endParaRPr>
          </a:p>
          <a:p>
            <a:pPr marL="0" indent="0">
              <a:buNone/>
            </a:pPr>
            <a:endParaRPr lang="en-US" sz="1400" b="1">
              <a:solidFill>
                <a:srgbClr val="333333"/>
              </a:solidFill>
              <a:latin typeface="Roboto" pitchFamily="34" charset="0"/>
              <a:ea typeface="+mj-ea"/>
              <a:cs typeface="Roboto" pitchFamily="34" charset="-120"/>
            </a:endParaRPr>
          </a:p>
          <a:p>
            <a:pPr marL="0" indent="0">
              <a:buNone/>
            </a:pPr>
            <a:r>
              <a:rPr lang="en-US" sz="1400" b="1" i="1">
                <a:solidFill>
                  <a:srgbClr val="FF0000"/>
                </a:solidFill>
                <a:latin typeface="Roboto" pitchFamily="34" charset="0"/>
                <a:ea typeface="+mj-ea"/>
                <a:cs typeface="Roboto" pitchFamily="34" charset="-120"/>
              </a:rPr>
              <a:t>Beautiful Soup</a:t>
            </a: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A python package to parse HTML documents</a:t>
            </a:r>
          </a:p>
          <a:p>
            <a:pPr marL="0" indent="0">
              <a:buNone/>
            </a:pPr>
            <a:r>
              <a:rPr lang="en-US" sz="16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 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184012-2E41-5040-A38E-A6BD3260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" y="1620586"/>
            <a:ext cx="4326586" cy="463867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9B37C7-EB9A-4143-AFD1-ADC85259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001" y="1620586"/>
            <a:ext cx="4541381" cy="463867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76146-F83A-4242-88EF-ECAFA0AA9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911" y="5320518"/>
            <a:ext cx="4541381" cy="1405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picture containing drawing, stop, food&#10;&#10;Description automatically generated">
            <a:extLst>
              <a:ext uri="{FF2B5EF4-FFF2-40B4-BE49-F238E27FC236}">
                <a16:creationId xmlns:a16="http://schemas.microsoft.com/office/drawing/2014/main" id="{889C370E-176E-6E45-B6EE-42A16AD34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666" y="1259334"/>
            <a:ext cx="1762244" cy="72250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A8D31F58-1A52-6E48-8F3F-34D214CB4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35" y="1294833"/>
            <a:ext cx="1559195" cy="722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8CB3D-0D98-B642-BB4A-F21CA7E38FD5}"/>
              </a:ext>
            </a:extLst>
          </p:cNvPr>
          <p:cNvSpPr/>
          <p:nvPr/>
        </p:nvSpPr>
        <p:spPr>
          <a:xfrm>
            <a:off x="9476876" y="4933418"/>
            <a:ext cx="1556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rt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b="1" i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373501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9E51D7-C104-3741-811A-3CB6EA9D4647}"/>
              </a:ext>
            </a:extLst>
          </p:cNvPr>
          <p:cNvSpPr txBox="1">
            <a:spLocks/>
          </p:cNvSpPr>
          <p:nvPr/>
        </p:nvSpPr>
        <p:spPr bwMode="auto">
          <a:xfrm>
            <a:off x="2187167" y="2877478"/>
            <a:ext cx="7491699" cy="136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5pPr>
            <a:lvl6pPr marL="457109"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6pPr>
            <a:lvl7pPr marL="914217"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7pPr>
            <a:lvl8pPr marL="1371326"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8pPr>
            <a:lvl9pPr marL="1828434" algn="l" rtl="0" eaLnBrk="1" fontAlgn="base" hangingPunct="1">
              <a:spcBef>
                <a:spcPct val="0"/>
              </a:spcBef>
              <a:spcAft>
                <a:spcPct val="0"/>
              </a:spcAft>
              <a:defRPr sz="3599">
                <a:solidFill>
                  <a:schemeClr val="bg1"/>
                </a:solidFill>
                <a:latin typeface="Futura LT" pitchFamily="2" charset="0"/>
                <a:ea typeface="Kozuka Gothic Pro EL" pitchFamily="34" charset="-128"/>
              </a:defRPr>
            </a:lvl9pPr>
          </a:lstStyle>
          <a:p>
            <a:pPr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800" b="1" kern="1200">
                <a:latin typeface="Roboto" pitchFamily="34" charset="0"/>
                <a:cs typeface="Roboto" pitchFamily="34" charset="-12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22414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86F4-6FE3-724E-9B73-4CB307A0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21369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DATA PROFILE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45A141D-6CAE-3943-8824-108D5D402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760994"/>
              </p:ext>
            </p:extLst>
          </p:nvPr>
        </p:nvGraphicFramePr>
        <p:xfrm>
          <a:off x="1369621" y="1927690"/>
          <a:ext cx="9452758" cy="39479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15688">
                  <a:extLst>
                    <a:ext uri="{9D8B030D-6E8A-4147-A177-3AD203B41FA5}">
                      <a16:colId xmlns:a16="http://schemas.microsoft.com/office/drawing/2014/main" val="2344097095"/>
                    </a:ext>
                  </a:extLst>
                </a:gridCol>
                <a:gridCol w="2063008">
                  <a:extLst>
                    <a:ext uri="{9D8B030D-6E8A-4147-A177-3AD203B41FA5}">
                      <a16:colId xmlns:a16="http://schemas.microsoft.com/office/drawing/2014/main" val="3556888997"/>
                    </a:ext>
                  </a:extLst>
                </a:gridCol>
                <a:gridCol w="2398156">
                  <a:extLst>
                    <a:ext uri="{9D8B030D-6E8A-4147-A177-3AD203B41FA5}">
                      <a16:colId xmlns:a16="http://schemas.microsoft.com/office/drawing/2014/main" val="1568237738"/>
                    </a:ext>
                  </a:extLst>
                </a:gridCol>
                <a:gridCol w="2675906">
                  <a:extLst>
                    <a:ext uri="{9D8B030D-6E8A-4147-A177-3AD203B41FA5}">
                      <a16:colId xmlns:a16="http://schemas.microsoft.com/office/drawing/2014/main" val="1678781566"/>
                    </a:ext>
                  </a:extLst>
                </a:gridCol>
              </a:tblGrid>
              <a:tr h="518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Data Source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668611"/>
                  </a:ext>
                </a:extLst>
              </a:tr>
              <a:tr h="4821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Dataset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Netflix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IMDb rating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Rotten Tomatoes rating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328127"/>
                  </a:ext>
                </a:extLst>
              </a:tr>
              <a:tr h="5086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Method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CSV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API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Web Scraping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990754"/>
                  </a:ext>
                </a:extLst>
              </a:tr>
              <a:tr h="495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Type of Data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Structured 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Structured 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 Structured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109173"/>
                  </a:ext>
                </a:extLst>
              </a:tr>
              <a:tr h="4695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Total Rows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6,172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3,778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605707"/>
                  </a:ext>
                </a:extLst>
              </a:tr>
              <a:tr h="4825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Total Columns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9201"/>
                  </a:ext>
                </a:extLst>
              </a:tr>
              <a:tr h="4956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Data Size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2.3 MB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143 KB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42833"/>
                  </a:ext>
                </a:extLst>
              </a:tr>
              <a:tr h="4956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URL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  <a:hlinkClick r:id="rId3"/>
                        </a:rPr>
                        <a:t>Click Here</a:t>
                      </a:r>
                      <a:endParaRPr lang="en-US" sz="2000" b="0" i="0" u="none" strike="noStrike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hlinkClick r:id="rId4"/>
                        </a:rPr>
                        <a:t>Click Here</a:t>
                      </a: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>
                          <a:effectLst/>
                          <a:hlinkClick r:id="rId5"/>
                        </a:rPr>
                        <a:t>Click Here</a:t>
                      </a: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93" marR="5193" marT="51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5764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A18D6D9-1D49-2640-AC3A-E3A022344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414" y="2008874"/>
            <a:ext cx="722756" cy="361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9D163-90AA-8A49-A937-2851B8D06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026" y="2015318"/>
            <a:ext cx="913470" cy="361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48F4E-186E-D247-8B06-D34009680B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7406" y="2020750"/>
            <a:ext cx="795031" cy="361378"/>
          </a:xfrm>
          <a:prstGeom prst="rect">
            <a:avLst/>
          </a:prstGeom>
        </p:spPr>
      </p:pic>
      <p:sp>
        <p:nvSpPr>
          <p:cNvPr id="7" name="Object 1">
            <a:extLst>
              <a:ext uri="{FF2B5EF4-FFF2-40B4-BE49-F238E27FC236}">
                <a16:creationId xmlns:a16="http://schemas.microsoft.com/office/drawing/2014/main" id="{C145F91C-0BC7-A64E-9ED8-A4B9C4567503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3935-4D05-544A-B0B9-A0C7676E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18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03C160-21FD-A645-884E-B32FBD789904}"/>
              </a:ext>
            </a:extLst>
          </p:cNvPr>
          <p:cNvGrpSpPr/>
          <p:nvPr/>
        </p:nvGrpSpPr>
        <p:grpSpPr>
          <a:xfrm>
            <a:off x="6271064" y="4649156"/>
            <a:ext cx="4981457" cy="1678663"/>
            <a:chOff x="5972105" y="4800694"/>
            <a:chExt cx="5818315" cy="1866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DC126A-ECB0-FE48-A38B-4DFC875F4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105" y="4800694"/>
              <a:ext cx="5818315" cy="18669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A05902-6257-F64B-A2E0-10BE5F0874B6}"/>
                </a:ext>
              </a:extLst>
            </p:cNvPr>
            <p:cNvSpPr/>
            <p:nvPr/>
          </p:nvSpPr>
          <p:spPr bwMode="auto">
            <a:xfrm>
              <a:off x="11150600" y="5351966"/>
              <a:ext cx="557485" cy="261434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elix Titling" pitchFamily="82" charset="0"/>
                <a:ea typeface="굴림" pitchFamily="34" charset="-12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F30E3-F98B-8248-ACE9-30B8110985FB}"/>
                </a:ext>
              </a:extLst>
            </p:cNvPr>
            <p:cNvSpPr/>
            <p:nvPr/>
          </p:nvSpPr>
          <p:spPr bwMode="auto">
            <a:xfrm>
              <a:off x="11149285" y="5941432"/>
              <a:ext cx="557485" cy="261434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elix Titling" pitchFamily="82" charset="0"/>
                <a:ea typeface="굴림" pitchFamily="34" charset="-12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6BBACF-4B39-BC4B-9D82-79672699EE58}"/>
                </a:ext>
              </a:extLst>
            </p:cNvPr>
            <p:cNvSpPr/>
            <p:nvPr/>
          </p:nvSpPr>
          <p:spPr bwMode="auto">
            <a:xfrm>
              <a:off x="11149284" y="6298116"/>
              <a:ext cx="557485" cy="261434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elix Titling" pitchFamily="82" charset="0"/>
                <a:ea typeface="굴림" pitchFamily="34" charset="-127"/>
              </a:endParaRPr>
            </a:p>
          </p:txBody>
        </p:sp>
      </p:grpSp>
      <p:sp>
        <p:nvSpPr>
          <p:cNvPr id="11" name="Object 1">
            <a:extLst>
              <a:ext uri="{FF2B5EF4-FFF2-40B4-BE49-F238E27FC236}">
                <a16:creationId xmlns:a16="http://schemas.microsoft.com/office/drawing/2014/main" id="{E52F3300-65EE-8D4D-B72A-A7F760D1F869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pic>
        <p:nvPicPr>
          <p:cNvPr id="19" name="Object 4" descr="preencoded.png">
            <a:extLst>
              <a:ext uri="{FF2B5EF4-FFF2-40B4-BE49-F238E27FC236}">
                <a16:creationId xmlns:a16="http://schemas.microsoft.com/office/drawing/2014/main" id="{419AED9B-81D6-A441-881A-DE63B29D5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1" y="3369518"/>
            <a:ext cx="5745516" cy="646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0A8286-E863-A344-8EB3-B25EFDE0822D}"/>
              </a:ext>
            </a:extLst>
          </p:cNvPr>
          <p:cNvSpPr/>
          <p:nvPr/>
        </p:nvSpPr>
        <p:spPr>
          <a:xfrm>
            <a:off x="217588" y="217469"/>
            <a:ext cx="8793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DATA ANOMALIES AND PREPARATION</a:t>
            </a:r>
            <a:endParaRPr lang="en-US" sz="3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453F5F-A4B4-E940-B08D-1EFB1DEA3268}"/>
              </a:ext>
            </a:extLst>
          </p:cNvPr>
          <p:cNvSpPr txBox="1"/>
          <p:nvPr/>
        </p:nvSpPr>
        <p:spPr>
          <a:xfrm>
            <a:off x="5463730" y="3032335"/>
            <a:ext cx="1175657" cy="1279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CB9A2-4152-2447-BBB4-DF3DEB9A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192" y="4131517"/>
            <a:ext cx="2057881" cy="2352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7D755D-CDBA-5F44-9507-DCA915E72FC7}"/>
              </a:ext>
            </a:extLst>
          </p:cNvPr>
          <p:cNvSpPr txBox="1"/>
          <p:nvPr/>
        </p:nvSpPr>
        <p:spPr>
          <a:xfrm>
            <a:off x="705691" y="4614968"/>
            <a:ext cx="98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6F7C9-97B1-FF49-8E76-ED9897EBCF91}"/>
              </a:ext>
            </a:extLst>
          </p:cNvPr>
          <p:cNvSpPr txBox="1"/>
          <p:nvPr/>
        </p:nvSpPr>
        <p:spPr>
          <a:xfrm>
            <a:off x="5313617" y="4526955"/>
            <a:ext cx="156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Object 4" descr="preencoded.png">
            <a:extLst>
              <a:ext uri="{FF2B5EF4-FFF2-40B4-BE49-F238E27FC236}">
                <a16:creationId xmlns:a16="http://schemas.microsoft.com/office/drawing/2014/main" id="{7A533CA4-84E4-6847-B625-0A3B16428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0" y="3369518"/>
            <a:ext cx="5745516" cy="6469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041BA4-B8E3-1645-BBB2-A978363F24BA}"/>
              </a:ext>
            </a:extLst>
          </p:cNvPr>
          <p:cNvSpPr txBox="1"/>
          <p:nvPr/>
        </p:nvSpPr>
        <p:spPr>
          <a:xfrm>
            <a:off x="11120041" y="3062213"/>
            <a:ext cx="1071960" cy="1279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3874F-E9FB-1E4C-829F-2D1823EC3844}"/>
              </a:ext>
            </a:extLst>
          </p:cNvPr>
          <p:cNvSpPr/>
          <p:nvPr/>
        </p:nvSpPr>
        <p:spPr>
          <a:xfrm>
            <a:off x="1967860" y="3454548"/>
            <a:ext cx="167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Netflix data</a:t>
            </a:r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9F2F22-FC3E-4C4D-8613-3C2D5269AED5}"/>
              </a:ext>
            </a:extLst>
          </p:cNvPr>
          <p:cNvSpPr/>
          <p:nvPr/>
        </p:nvSpPr>
        <p:spPr>
          <a:xfrm>
            <a:off x="7738322" y="3463567"/>
            <a:ext cx="187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Reviews data</a:t>
            </a:r>
            <a:endParaRPr lang="en-US" sz="2400"/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065FD858-D99A-2049-A25D-F34417458B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53" t="38951" r="1673" b="23839"/>
          <a:stretch/>
        </p:blipFill>
        <p:spPr>
          <a:xfrm>
            <a:off x="441903" y="1243897"/>
            <a:ext cx="9041751" cy="17884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9CC02-E003-D243-8BD0-AB02C4DCB591}"/>
              </a:ext>
            </a:extLst>
          </p:cNvPr>
          <p:cNvSpPr/>
          <p:nvPr/>
        </p:nvSpPr>
        <p:spPr>
          <a:xfrm>
            <a:off x="10801116" y="1336143"/>
            <a:ext cx="9028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Netflix </a:t>
            </a:r>
          </a:p>
          <a:p>
            <a:pPr algn="ctr"/>
            <a:r>
              <a:rPr lang="en-US" sz="1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dataset</a:t>
            </a:r>
            <a:endParaRPr lang="en-US" sz="16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5925AC-B0D1-C346-A333-5C6633D1E85B}"/>
              </a:ext>
            </a:extLst>
          </p:cNvPr>
          <p:cNvCxnSpPr>
            <a:cxnSpLocks/>
          </p:cNvCxnSpPr>
          <p:nvPr/>
        </p:nvCxnSpPr>
        <p:spPr>
          <a:xfrm flipH="1">
            <a:off x="9611720" y="1628530"/>
            <a:ext cx="1096039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68CF4-3E8B-354F-A1BC-4A3A09AC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E3266F-48AA-8042-890E-C40F89A8F711}"/>
              </a:ext>
            </a:extLst>
          </p:cNvPr>
          <p:cNvSpPr/>
          <p:nvPr/>
        </p:nvSpPr>
        <p:spPr>
          <a:xfrm>
            <a:off x="2814452" y="1184522"/>
            <a:ext cx="676894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E7BFFC-A4B7-8E4D-B806-AF2F2B57C20D}"/>
              </a:ext>
            </a:extLst>
          </p:cNvPr>
          <p:cNvSpPr/>
          <p:nvPr/>
        </p:nvSpPr>
        <p:spPr>
          <a:xfrm>
            <a:off x="3474966" y="1184521"/>
            <a:ext cx="1333842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8DF90-BE3D-E545-874B-173142E3F724}"/>
              </a:ext>
            </a:extLst>
          </p:cNvPr>
          <p:cNvSpPr/>
          <p:nvPr/>
        </p:nvSpPr>
        <p:spPr>
          <a:xfrm>
            <a:off x="4793287" y="1184521"/>
            <a:ext cx="871243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42715D-E7FA-2D47-B668-71A60787A791}"/>
              </a:ext>
            </a:extLst>
          </p:cNvPr>
          <p:cNvSpPr/>
          <p:nvPr/>
        </p:nvSpPr>
        <p:spPr>
          <a:xfrm>
            <a:off x="8182090" y="1184522"/>
            <a:ext cx="554191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CB5864-407C-B145-AA7D-406BAD2F32FF}"/>
              </a:ext>
            </a:extLst>
          </p:cNvPr>
          <p:cNvSpPr/>
          <p:nvPr/>
        </p:nvSpPr>
        <p:spPr>
          <a:xfrm>
            <a:off x="5664524" y="1184522"/>
            <a:ext cx="773490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833E40-61C4-CB4F-8E58-EF33658C9D67}"/>
              </a:ext>
            </a:extLst>
          </p:cNvPr>
          <p:cNvSpPr/>
          <p:nvPr/>
        </p:nvSpPr>
        <p:spPr>
          <a:xfrm>
            <a:off x="7627899" y="1184521"/>
            <a:ext cx="554191" cy="1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2972-0B8E-6740-B620-56B88DC1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57" y="50881"/>
            <a:ext cx="4457700" cy="114273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NORMALIZATION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8E61A-0B30-A649-9815-D053A5FC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8245BD-892B-407F-9451-6B292235EF66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34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굴림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22745-3EAC-1B44-91BA-83045A6CCEFF}"/>
              </a:ext>
            </a:extLst>
          </p:cNvPr>
          <p:cNvSpPr txBox="1"/>
          <p:nvPr/>
        </p:nvSpPr>
        <p:spPr>
          <a:xfrm>
            <a:off x="1421506" y="4789451"/>
            <a:ext cx="2712413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15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Data Cleaning and Normalization in Open Refine and MS Excel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54ED0-1CFA-0C4E-99DF-8E153CE2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239" y="125807"/>
            <a:ext cx="6212922" cy="21180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DED56-2952-B840-A65E-64D7CA9A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25" y="4896507"/>
            <a:ext cx="4993274" cy="18980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CA592E-99CC-244E-93E5-667BB76D29A9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3510" y="4063124"/>
            <a:ext cx="2298740" cy="565021"/>
          </a:xfrm>
          <a:prstGeom prst="straightConnector1">
            <a:avLst/>
          </a:prstGeom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A38B39-4314-9D41-AE26-E0CEB6127969}"/>
              </a:ext>
            </a:extLst>
          </p:cNvPr>
          <p:cNvSpPr txBox="1"/>
          <p:nvPr/>
        </p:nvSpPr>
        <p:spPr>
          <a:xfrm>
            <a:off x="1691682" y="1683828"/>
            <a:ext cx="2359791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sz="15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Not in 1NF – Some columns consist of non-atomic data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elix Titling"/>
              <a:ea typeface="굴림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88674-3068-E24F-BCB7-4B9F7260D495}"/>
              </a:ext>
            </a:extLst>
          </p:cNvPr>
          <p:cNvCxnSpPr>
            <a:cxnSpLocks/>
          </p:cNvCxnSpPr>
          <p:nvPr/>
        </p:nvCxnSpPr>
        <p:spPr bwMode="auto">
          <a:xfrm>
            <a:off x="4270762" y="1934556"/>
            <a:ext cx="987038" cy="0"/>
          </a:xfrm>
          <a:prstGeom prst="straightConnector1">
            <a:avLst/>
          </a:prstGeom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CF27C-2DC0-114F-877D-5B45CD96B830}"/>
              </a:ext>
            </a:extLst>
          </p:cNvPr>
          <p:cNvCxnSpPr>
            <a:cxnSpLocks/>
          </p:cNvCxnSpPr>
          <p:nvPr/>
        </p:nvCxnSpPr>
        <p:spPr bwMode="auto">
          <a:xfrm>
            <a:off x="4270762" y="5158783"/>
            <a:ext cx="2301488" cy="746668"/>
          </a:xfrm>
          <a:prstGeom prst="straightConnector1">
            <a:avLst/>
          </a:prstGeom>
          <a:ln w="2857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9A460F5-E6FA-1346-981F-97B208C8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24" y="2350904"/>
            <a:ext cx="4991890" cy="24385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E566DB-09F1-ED40-B70E-E0BFE7D04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7439" y="1294489"/>
            <a:ext cx="789396" cy="3048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5E4CA8-78F1-744F-97FA-776CE9B5ADD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439" y="4063124"/>
            <a:ext cx="620545" cy="6639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15B99-F628-ED41-9107-51C7CC9E3A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7411" y="5575152"/>
            <a:ext cx="660599" cy="660599"/>
          </a:xfrm>
          <a:prstGeom prst="rect">
            <a:avLst/>
          </a:prstGeom>
        </p:spPr>
      </p:pic>
      <p:sp>
        <p:nvSpPr>
          <p:cNvPr id="20" name="Object 1">
            <a:extLst>
              <a:ext uri="{FF2B5EF4-FFF2-40B4-BE49-F238E27FC236}">
                <a16:creationId xmlns:a16="http://schemas.microsoft.com/office/drawing/2014/main" id="{3AC8D88E-6DD2-A643-A954-B8FA0AD5FD0B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</p:spTree>
    <p:extLst>
      <p:ext uri="{BB962C8B-B14F-4D97-AF65-F5344CB8AC3E}">
        <p14:creationId xmlns:p14="http://schemas.microsoft.com/office/powerpoint/2010/main" val="420511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17B25B-5AA8-4F3C-8CF5-9DCC1F1B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27" y="3881791"/>
            <a:ext cx="2280583" cy="257024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8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173A9B3-7A36-4724-AF9C-BC90EA66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09" y="3881791"/>
            <a:ext cx="2912494" cy="615251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Object 1">
            <a:extLst>
              <a:ext uri="{FF2B5EF4-FFF2-40B4-BE49-F238E27FC236}">
                <a16:creationId xmlns:a16="http://schemas.microsoft.com/office/drawing/2014/main" id="{BEE2E6D5-4DEF-CE46-A3AB-C2195F9DD783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8589D1B-512A-2943-8AAD-6F38A5A76C61}"/>
              </a:ext>
            </a:extLst>
          </p:cNvPr>
          <p:cNvSpPr/>
          <p:nvPr/>
        </p:nvSpPr>
        <p:spPr>
          <a:xfrm>
            <a:off x="476130" y="656651"/>
            <a:ext cx="11617595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 METRICS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35D51AB6-CFEA-4C42-9FAD-EEA280A25AEC}"/>
              </a:ext>
            </a:extLst>
          </p:cNvPr>
          <p:cNvSpPr/>
          <p:nvPr/>
        </p:nvSpPr>
        <p:spPr>
          <a:xfrm>
            <a:off x="596064" y="1870504"/>
            <a:ext cx="303778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1: Completeness</a:t>
            </a:r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0F8D02-202E-4B45-BA97-D2F294D1A381}"/>
              </a:ext>
            </a:extLst>
          </p:cNvPr>
          <p:cNvSpPr/>
          <p:nvPr/>
        </p:nvSpPr>
        <p:spPr>
          <a:xfrm>
            <a:off x="352031" y="2837708"/>
            <a:ext cx="3285973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data values have been cleaned to ensure not having missing elements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2017F829-E74D-1E4D-8977-14E9E9191899}"/>
              </a:ext>
            </a:extLst>
          </p:cNvPr>
          <p:cNvSpPr/>
          <p:nvPr/>
        </p:nvSpPr>
        <p:spPr>
          <a:xfrm>
            <a:off x="4337514" y="1906267"/>
            <a:ext cx="3037778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2: Uniqueness</a:t>
            </a:r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88BD7-6F11-074D-983A-6CF80EA9B242}"/>
              </a:ext>
            </a:extLst>
          </p:cNvPr>
          <p:cNvSpPr/>
          <p:nvPr/>
        </p:nvSpPr>
        <p:spPr>
          <a:xfrm>
            <a:off x="4051139" y="2808277"/>
            <a:ext cx="3646947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dataset does not have any duplicate data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E91F3045-0CC7-DB42-8812-423C24D6B6D5}"/>
              </a:ext>
            </a:extLst>
          </p:cNvPr>
          <p:cNvSpPr/>
          <p:nvPr/>
        </p:nvSpPr>
        <p:spPr>
          <a:xfrm>
            <a:off x="8558158" y="1870504"/>
            <a:ext cx="3011588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3: Consistency</a:t>
            </a:r>
            <a:endParaRPr 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74655-4EBB-C44E-81B5-998614D0ADE3}"/>
              </a:ext>
            </a:extLst>
          </p:cNvPr>
          <p:cNvSpPr/>
          <p:nvPr/>
        </p:nvSpPr>
        <p:spPr>
          <a:xfrm>
            <a:off x="8323965" y="2812867"/>
            <a:ext cx="3453782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inconsistencies found</a:t>
            </a:r>
          </a:p>
        </p:txBody>
      </p:sp>
      <p:sp>
        <p:nvSpPr>
          <p:cNvPr id="27" name="Object 1">
            <a:extLst>
              <a:ext uri="{FF2B5EF4-FFF2-40B4-BE49-F238E27FC236}">
                <a16:creationId xmlns:a16="http://schemas.microsoft.com/office/drawing/2014/main" id="{7C56DF33-3EB1-F24B-B324-337794C5AA54}"/>
              </a:ext>
            </a:extLst>
          </p:cNvPr>
          <p:cNvSpPr/>
          <p:nvPr/>
        </p:nvSpPr>
        <p:spPr>
          <a:xfrm rot="16200000">
            <a:off x="5833543" y="938279"/>
            <a:ext cx="45719" cy="3037778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8" name="Object 1">
            <a:extLst>
              <a:ext uri="{FF2B5EF4-FFF2-40B4-BE49-F238E27FC236}">
                <a16:creationId xmlns:a16="http://schemas.microsoft.com/office/drawing/2014/main" id="{6A8DA9F0-9CD0-DD46-8B95-C7C9EC8B9BD2}"/>
              </a:ext>
            </a:extLst>
          </p:cNvPr>
          <p:cNvSpPr/>
          <p:nvPr/>
        </p:nvSpPr>
        <p:spPr>
          <a:xfrm rot="16200000">
            <a:off x="10054187" y="930114"/>
            <a:ext cx="45719" cy="3037778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251A2971-6146-A646-A513-BCE27E07C041}"/>
              </a:ext>
            </a:extLst>
          </p:cNvPr>
          <p:cNvSpPr/>
          <p:nvPr/>
        </p:nvSpPr>
        <p:spPr>
          <a:xfrm>
            <a:off x="8521228" y="3483554"/>
            <a:ext cx="3048517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4: Validity </a:t>
            </a:r>
            <a:endParaRPr lang="en-US" sz="1800"/>
          </a:p>
        </p:txBody>
      </p:sp>
      <p:sp>
        <p:nvSpPr>
          <p:cNvPr id="30" name="Object 1">
            <a:extLst>
              <a:ext uri="{FF2B5EF4-FFF2-40B4-BE49-F238E27FC236}">
                <a16:creationId xmlns:a16="http://schemas.microsoft.com/office/drawing/2014/main" id="{99D74E2F-5C9F-454A-97AF-C7F0C1BC1A67}"/>
              </a:ext>
            </a:extLst>
          </p:cNvPr>
          <p:cNvSpPr/>
          <p:nvPr/>
        </p:nvSpPr>
        <p:spPr>
          <a:xfrm rot="16200000">
            <a:off x="10027997" y="2559142"/>
            <a:ext cx="45719" cy="3037778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A8E543-9E8A-BC41-BDD9-005A056BEFAB}"/>
              </a:ext>
            </a:extLst>
          </p:cNvPr>
          <p:cNvSpPr/>
          <p:nvPr/>
        </p:nvSpPr>
        <p:spPr>
          <a:xfrm>
            <a:off x="8233058" y="4382732"/>
            <a:ext cx="3687975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dates are valid. No occurrence of Feb, 30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59E4B-666B-244E-A099-C952E2CE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9" name="Object 1">
            <a:extLst>
              <a:ext uri="{FF2B5EF4-FFF2-40B4-BE49-F238E27FC236}">
                <a16:creationId xmlns:a16="http://schemas.microsoft.com/office/drawing/2014/main" id="{C2582405-552B-1B4B-B987-BEE1574CFC03}"/>
              </a:ext>
            </a:extLst>
          </p:cNvPr>
          <p:cNvSpPr/>
          <p:nvPr/>
        </p:nvSpPr>
        <p:spPr>
          <a:xfrm rot="16200000">
            <a:off x="2092094" y="930114"/>
            <a:ext cx="45719" cy="3037778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B67A757-4042-D343-B3DF-560D980AE3E4}"/>
              </a:ext>
            </a:extLst>
          </p:cNvPr>
          <p:cNvSpPr/>
          <p:nvPr/>
        </p:nvSpPr>
        <p:spPr>
          <a:xfrm>
            <a:off x="8521228" y="5098894"/>
            <a:ext cx="303778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6: Timeliness</a:t>
            </a:r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4D2AFE-8A3B-4B4A-A2C2-C51771230C32}"/>
              </a:ext>
            </a:extLst>
          </p:cNvPr>
          <p:cNvSpPr/>
          <p:nvPr/>
        </p:nvSpPr>
        <p:spPr>
          <a:xfrm>
            <a:off x="8234854" y="6000904"/>
            <a:ext cx="3646947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movies dataset is updated monthly, and ratings can be accessed anytime</a:t>
            </a:r>
          </a:p>
        </p:txBody>
      </p:sp>
      <p:sp>
        <p:nvSpPr>
          <p:cNvPr id="33" name="Object 1">
            <a:extLst>
              <a:ext uri="{FF2B5EF4-FFF2-40B4-BE49-F238E27FC236}">
                <a16:creationId xmlns:a16="http://schemas.microsoft.com/office/drawing/2014/main" id="{C439AC5D-AB78-B54B-9BFB-D05B5F292264}"/>
              </a:ext>
            </a:extLst>
          </p:cNvPr>
          <p:cNvSpPr/>
          <p:nvPr/>
        </p:nvSpPr>
        <p:spPr>
          <a:xfrm rot="16200000">
            <a:off x="10017258" y="4130906"/>
            <a:ext cx="45719" cy="3037778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78D748D8-94CD-0A43-8F11-04F41409B1CB}"/>
              </a:ext>
            </a:extLst>
          </p:cNvPr>
          <p:cNvSpPr/>
          <p:nvPr/>
        </p:nvSpPr>
        <p:spPr>
          <a:xfrm>
            <a:off x="4221687" y="5037537"/>
            <a:ext cx="3037779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24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5: Accuracy</a:t>
            </a:r>
            <a:endParaRPr lang="en-US" sz="1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BA1D56-3587-5747-8F12-CED5B6499871}"/>
              </a:ext>
            </a:extLst>
          </p:cNvPr>
          <p:cNvSpPr/>
          <p:nvPr/>
        </p:nvSpPr>
        <p:spPr>
          <a:xfrm>
            <a:off x="4078499" y="5975573"/>
            <a:ext cx="3324153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of the movies had incomplete list of  cast names</a:t>
            </a:r>
          </a:p>
        </p:txBody>
      </p:sp>
      <p:sp>
        <p:nvSpPr>
          <p:cNvPr id="36" name="Object 1">
            <a:extLst>
              <a:ext uri="{FF2B5EF4-FFF2-40B4-BE49-F238E27FC236}">
                <a16:creationId xmlns:a16="http://schemas.microsoft.com/office/drawing/2014/main" id="{602A3CEE-BD16-C841-9114-FFA6CCE0CD0E}"/>
              </a:ext>
            </a:extLst>
          </p:cNvPr>
          <p:cNvSpPr/>
          <p:nvPr/>
        </p:nvSpPr>
        <p:spPr>
          <a:xfrm rot="16200000">
            <a:off x="5717717" y="4093701"/>
            <a:ext cx="45719" cy="3037778"/>
          </a:xfrm>
          <a:prstGeom prst="rect">
            <a:avLst/>
          </a:prstGeom>
          <a:solidFill>
            <a:srgbClr val="E50914"/>
          </a:solidFill>
        </p:spPr>
      </p:sp>
    </p:spTree>
    <p:extLst>
      <p:ext uri="{BB962C8B-B14F-4D97-AF65-F5344CB8AC3E}">
        <p14:creationId xmlns:p14="http://schemas.microsoft.com/office/powerpoint/2010/main" val="93001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4F86-E051-F041-843B-8DFB8FE6B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081" y="2903122"/>
            <a:ext cx="9949778" cy="1368108"/>
          </a:xfrm>
        </p:spPr>
        <p:txBody>
          <a:bodyPr/>
          <a:lstStyle/>
          <a:p>
            <a:r>
              <a:rPr lang="en-US" sz="3600" b="1" kern="1200">
                <a:latin typeface="Roboto" pitchFamily="34" charset="0"/>
                <a:cs typeface="Roboto" pitchFamily="34" charset="-120"/>
              </a:rPr>
              <a:t>DATABASE MODELING AND STORAGE</a:t>
            </a:r>
          </a:p>
        </p:txBody>
      </p:sp>
    </p:spTree>
    <p:extLst>
      <p:ext uri="{BB962C8B-B14F-4D97-AF65-F5344CB8AC3E}">
        <p14:creationId xmlns:p14="http://schemas.microsoft.com/office/powerpoint/2010/main" val="388738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04F11-82EA-7E48-94DB-575C1D24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2128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65DC-A470-B946-98DD-CE909977A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58" y="1398623"/>
            <a:ext cx="11318284" cy="5083294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All tables were normalized and had a single primary key</a:t>
            </a:r>
          </a:p>
          <a:p>
            <a:endParaRPr lang="en-US"/>
          </a:p>
          <a:p>
            <a:r>
              <a:rPr lang="en-US"/>
              <a:t>There were constraints on the primary and foreign keys that they could not be NULL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Naming Convention: All dimension tables start with dim and fact tables start with fact to easily identify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Creating bridge tables to map Many to Many relationship</a:t>
            </a:r>
          </a:p>
          <a:p>
            <a:endParaRPr lang="en-US"/>
          </a:p>
          <a:p>
            <a:r>
              <a:rPr lang="en-US"/>
              <a:t>Database was password protected for privacy purposes</a:t>
            </a:r>
          </a:p>
          <a:p>
            <a:endParaRPr lang="en-US"/>
          </a:p>
          <a:p>
            <a:r>
              <a:rPr lang="en-US"/>
              <a:t>We chose MySQL and Google Cloud Platform</a:t>
            </a:r>
          </a:p>
          <a:p>
            <a:pPr lvl="1">
              <a:lnSpc>
                <a:spcPct val="170000"/>
              </a:lnSpc>
            </a:pPr>
            <a:r>
              <a:rPr lang="en-US"/>
              <a:t>Easily accessible </a:t>
            </a:r>
          </a:p>
          <a:p>
            <a:pPr lvl="1">
              <a:lnSpc>
                <a:spcPct val="170000"/>
              </a:lnSpc>
            </a:pPr>
            <a:r>
              <a:rPr lang="en-US"/>
              <a:t>User-friendly</a:t>
            </a:r>
          </a:p>
          <a:p>
            <a:pPr lvl="1">
              <a:lnSpc>
                <a:spcPct val="170000"/>
              </a:lnSpc>
            </a:pPr>
            <a:r>
              <a:rPr lang="en-US"/>
              <a:t>Easily integrated with Tableau</a:t>
            </a:r>
          </a:p>
        </p:txBody>
      </p:sp>
      <p:sp>
        <p:nvSpPr>
          <p:cNvPr id="5" name="Object 1">
            <a:extLst>
              <a:ext uri="{FF2B5EF4-FFF2-40B4-BE49-F238E27FC236}">
                <a16:creationId xmlns:a16="http://schemas.microsoft.com/office/drawing/2014/main" id="{E9DE2AF9-842F-6847-B387-16B9A5FEF6F5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C55FE-63E4-324D-8C59-6201C613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9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5C9D-2CDA-9543-AC47-B15FE506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6" y="116628"/>
            <a:ext cx="6588140" cy="1142546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DIMENSIONAL</a:t>
            </a:r>
            <a:b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</a:b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MODEL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B2090-E39F-4546-9B56-C3FF31B4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7D293-3E98-C845-9A77-E6A1C4F29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734"/>
          <a:stretch/>
        </p:blipFill>
        <p:spPr>
          <a:xfrm>
            <a:off x="2451652" y="0"/>
            <a:ext cx="9555182" cy="6858000"/>
          </a:xfrm>
          <a:prstGeom prst="rect">
            <a:avLst/>
          </a:prstGeom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614896CD-9B6A-E044-8E00-E77BFCE5AB88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</p:spTree>
    <p:extLst>
      <p:ext uri="{BB962C8B-B14F-4D97-AF65-F5344CB8AC3E}">
        <p14:creationId xmlns:p14="http://schemas.microsoft.com/office/powerpoint/2010/main" val="318510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A181-14BA-D44D-8E68-BB9EF44E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9" y="827605"/>
            <a:ext cx="2473160" cy="1142735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DATA LOADING IN GCP AND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CF53-0F19-C647-A4F3-0D72FA21713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09075" y="431997"/>
            <a:ext cx="2227817" cy="791216"/>
          </a:xfrm>
        </p:spPr>
        <p:txBody>
          <a:bodyPr>
            <a:norm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ID: 104.198.29.142</a:t>
            </a:r>
          </a:p>
          <a:p>
            <a:pPr marL="0" lv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050" b="1" i="1" kern="1200">
                <a:solidFill>
                  <a:srgbClr val="C00000"/>
                </a:solidFill>
                <a:latin typeface="Calibri" panose="020F0502020204030204" pitchFamily="34" charset="0"/>
                <a:ea typeface="굴림" pitchFamily="34" charset="-127"/>
                <a:cs typeface="Calibri" panose="020F0502020204030204" pitchFamily="34" charset="0"/>
              </a:rPr>
              <a:t>User: root</a:t>
            </a:r>
          </a:p>
          <a:p>
            <a:pPr marL="0" lv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050" b="1" i="1" kern="1200">
                <a:solidFill>
                  <a:srgbClr val="C00000"/>
                </a:solidFill>
                <a:latin typeface="Calibri" panose="020F0502020204030204" pitchFamily="34" charset="0"/>
                <a:ea typeface="굴림" pitchFamily="34" charset="-127"/>
                <a:cs typeface="Calibri" panose="020F0502020204030204" pitchFamily="34" charset="0"/>
              </a:rPr>
              <a:t>Password: </a:t>
            </a:r>
            <a:r>
              <a:rPr lang="en-US" sz="1050" b="1" i="1" kern="1200" err="1">
                <a:solidFill>
                  <a:srgbClr val="C00000"/>
                </a:solidFill>
                <a:latin typeface="Calibri" panose="020F0502020204030204" pitchFamily="34" charset="0"/>
                <a:ea typeface="굴림" pitchFamily="34" charset="-127"/>
                <a:cs typeface="Calibri" panose="020F0502020204030204" pitchFamily="34" charset="0"/>
              </a:rPr>
              <a:t>rootroot</a:t>
            </a:r>
            <a:endParaRPr lang="en-US" sz="1050" b="1" i="1">
              <a:solidFill>
                <a:srgbClr val="C00000"/>
              </a:solidFill>
              <a:latin typeface="Calibri" panose="020F0502020204030204" pitchFamily="34" charset="0"/>
              <a:ea typeface="굴림" pitchFamily="34" charset="-127"/>
              <a:cs typeface="Calibri" panose="020F0502020204030204" pitchFamily="34" charset="0"/>
            </a:endParaRP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endParaRPr lang="en-US" sz="1600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9997BB-3968-AA49-8EE0-389D017AF108}"/>
              </a:ext>
            </a:extLst>
          </p:cNvPr>
          <p:cNvGrpSpPr/>
          <p:nvPr/>
        </p:nvGrpSpPr>
        <p:grpSpPr>
          <a:xfrm>
            <a:off x="9323892" y="1457244"/>
            <a:ext cx="578358" cy="762452"/>
            <a:chOff x="2177419" y="2961081"/>
            <a:chExt cx="991294" cy="1223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DCAD2D-554F-074C-84FA-4F040E95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915" y="3436912"/>
              <a:ext cx="808303" cy="1757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A53F45-C259-FF46-B6CC-16AF61D8F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974" y="2961081"/>
              <a:ext cx="808303" cy="1757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3F5124-7B53-7D4D-882B-27F067572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419" y="3950525"/>
              <a:ext cx="991294" cy="23407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5EE67-FE7B-5844-991C-F328A49D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774" y="3025336"/>
            <a:ext cx="6201330" cy="37427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15CC7B-3F97-854F-8776-C8FAA355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785" y="3511532"/>
            <a:ext cx="2579814" cy="1013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B0CC18-DCC6-F24D-ABC7-2C2150CCD304}"/>
              </a:ext>
            </a:extLst>
          </p:cNvPr>
          <p:cNvCxnSpPr>
            <a:cxnSpLocks/>
          </p:cNvCxnSpPr>
          <p:nvPr/>
        </p:nvCxnSpPr>
        <p:spPr bwMode="auto">
          <a:xfrm>
            <a:off x="10455894" y="2501132"/>
            <a:ext cx="0" cy="740516"/>
          </a:xfrm>
          <a:prstGeom prst="straightConnector1">
            <a:avLst/>
          </a:prstGeom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641D40-377F-1645-89DC-C52456213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773" y="156794"/>
            <a:ext cx="6201330" cy="2751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FB9E62-D0A1-0D4D-B4FE-5CB92EB1CEA4}"/>
              </a:ext>
            </a:extLst>
          </p:cNvPr>
          <p:cNvCxnSpPr>
            <a:cxnSpLocks/>
          </p:cNvCxnSpPr>
          <p:nvPr/>
        </p:nvCxnSpPr>
        <p:spPr bwMode="auto">
          <a:xfrm flipH="1">
            <a:off x="8739266" y="4060608"/>
            <a:ext cx="466110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83F1F-5A35-C64E-8F88-6463B8CB89A7}"/>
              </a:ext>
            </a:extLst>
          </p:cNvPr>
          <p:cNvGrpSpPr/>
          <p:nvPr/>
        </p:nvGrpSpPr>
        <p:grpSpPr>
          <a:xfrm>
            <a:off x="8739266" y="359091"/>
            <a:ext cx="731264" cy="738392"/>
            <a:chOff x="8636606" y="388382"/>
            <a:chExt cx="731264" cy="73839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375BC3-756E-524B-8F09-DBADEF72C067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9350981" y="388382"/>
              <a:ext cx="0" cy="738392"/>
            </a:xfrm>
            <a:prstGeom prst="straightConnector1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74F424-230F-1947-A5FB-23325206B8D5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8636606" y="407285"/>
              <a:ext cx="731264" cy="1"/>
            </a:xfrm>
            <a:prstGeom prst="straightConnector1">
              <a:avLst/>
            </a:prstGeom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" name="Object 1">
            <a:extLst>
              <a:ext uri="{FF2B5EF4-FFF2-40B4-BE49-F238E27FC236}">
                <a16:creationId xmlns:a16="http://schemas.microsoft.com/office/drawing/2014/main" id="{E4677D0D-1F15-5B45-ACE4-891186E9099E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528A1-21D2-604E-A42B-AD9AB613B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266" y="1210297"/>
            <a:ext cx="3297626" cy="105316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17ED232-8BEA-1B4A-902B-5317E4DD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04F309-49E1-5645-9B10-97605D5F6D69}"/>
              </a:ext>
            </a:extLst>
          </p:cNvPr>
          <p:cNvSpPr/>
          <p:nvPr/>
        </p:nvSpPr>
        <p:spPr>
          <a:xfrm>
            <a:off x="10108901" y="511314"/>
            <a:ext cx="1927991" cy="14313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900138-C961-FE43-8E31-BD88304D65AD}"/>
              </a:ext>
            </a:extLst>
          </p:cNvPr>
          <p:cNvSpPr/>
          <p:nvPr/>
        </p:nvSpPr>
        <p:spPr>
          <a:xfrm>
            <a:off x="9470530" y="4166772"/>
            <a:ext cx="1427319" cy="18037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5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5226" cy="1290761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Object 2"/>
          <p:cNvSpPr/>
          <p:nvPr/>
        </p:nvSpPr>
        <p:spPr>
          <a:xfrm>
            <a:off x="285675" y="452547"/>
            <a:ext cx="11617595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MEET OUR TEAM - FANFLIX </a:t>
            </a:r>
          </a:p>
        </p:txBody>
      </p:sp>
      <p:pic>
        <p:nvPicPr>
          <p:cNvPr id="29" name="Picture 6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2A01D843-5989-1547-9E43-10EFD67D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99" y="1905911"/>
            <a:ext cx="1866014" cy="2423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A58B06-8DD8-9E42-B73C-8D502CE2386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838" t="13378" r="19027"/>
          <a:stretch/>
        </p:blipFill>
        <p:spPr>
          <a:xfrm>
            <a:off x="8414137" y="1882161"/>
            <a:ext cx="1865376" cy="245900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34BD73F-26C1-A34B-A829-833914D70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45" r="11129"/>
          <a:stretch/>
        </p:blipFill>
        <p:spPr>
          <a:xfrm>
            <a:off x="5027283" y="1894036"/>
            <a:ext cx="1978284" cy="2423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9BA852-8DE3-084B-8E9E-15DDACB391D1}"/>
              </a:ext>
            </a:extLst>
          </p:cNvPr>
          <p:cNvSpPr/>
          <p:nvPr/>
        </p:nvSpPr>
        <p:spPr>
          <a:xfrm>
            <a:off x="1274791" y="4665347"/>
            <a:ext cx="3026427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err="1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Nouf</a:t>
            </a:r>
            <a:r>
              <a:rPr lang="en-US" sz="2000" b="1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AlZamel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46D9F-2463-5A42-AA86-57BD7FCB6CC7}"/>
              </a:ext>
            </a:extLst>
          </p:cNvPr>
          <p:cNvSpPr/>
          <p:nvPr/>
        </p:nvSpPr>
        <p:spPr>
          <a:xfrm>
            <a:off x="4581260" y="4542300"/>
            <a:ext cx="3026427" cy="52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32"/>
              </a:lnSpc>
              <a:spcAft>
                <a:spcPts val="0"/>
              </a:spcAft>
            </a:pPr>
            <a:r>
              <a:rPr lang="en-US" sz="2000" b="1">
                <a:solidFill>
                  <a:schemeClr val="tx1"/>
                </a:solidFill>
                <a:latin typeface="Roboto" pitchFamily="34" charset="0"/>
                <a:ea typeface="Roboto" pitchFamily="34" charset="-122"/>
              </a:rPr>
              <a:t>Faryal Masood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E889F-FFB8-C247-B139-C09A9BDAFD5B}"/>
              </a:ext>
            </a:extLst>
          </p:cNvPr>
          <p:cNvSpPr/>
          <p:nvPr/>
        </p:nvSpPr>
        <p:spPr>
          <a:xfrm>
            <a:off x="7047598" y="4542300"/>
            <a:ext cx="5021871" cy="52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32"/>
              </a:lnSpc>
              <a:spcAft>
                <a:spcPts val="600"/>
              </a:spcAft>
            </a:pPr>
            <a:r>
              <a:rPr lang="en-US" sz="2000" b="1" err="1">
                <a:solidFill>
                  <a:schemeClr val="tx1"/>
                </a:solidFill>
                <a:latin typeface="Roboto" pitchFamily="34" charset="0"/>
                <a:ea typeface="Roboto" pitchFamily="34" charset="-122"/>
              </a:rPr>
              <a:t>Abhiniti</a:t>
            </a:r>
            <a:r>
              <a:rPr lang="en-US" sz="2000" b="1">
                <a:solidFill>
                  <a:schemeClr val="tx1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Roboto" pitchFamily="34" charset="0"/>
                <a:ea typeface="Roboto" pitchFamily="34" charset="-122"/>
              </a:rPr>
              <a:t>Mahendrakar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31707E-2CB3-2648-8799-77F44ECF7776}"/>
              </a:ext>
            </a:extLst>
          </p:cNvPr>
          <p:cNvCxnSpPr/>
          <p:nvPr/>
        </p:nvCxnSpPr>
        <p:spPr>
          <a:xfrm>
            <a:off x="47613" y="4353042"/>
            <a:ext cx="1209372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C2AEE-5D56-E24B-879A-B4DEB5DEA13A}"/>
              </a:ext>
            </a:extLst>
          </p:cNvPr>
          <p:cNvSpPr/>
          <p:nvPr/>
        </p:nvSpPr>
        <p:spPr>
          <a:xfrm>
            <a:off x="4586336" y="4974168"/>
            <a:ext cx="3026427" cy="510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32"/>
              </a:lnSpc>
              <a:spcAft>
                <a:spcPts val="0"/>
              </a:spcAft>
            </a:pPr>
            <a:r>
              <a:rPr lang="en-US" sz="2000" b="1">
                <a:solidFill>
                  <a:srgbClr val="FF0000"/>
                </a:solidFill>
                <a:latin typeface="Roboto" pitchFamily="34" charset="0"/>
              </a:rPr>
              <a:t>Data Architect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2FBE7-53F3-834F-B496-981217BE2F88}"/>
              </a:ext>
            </a:extLst>
          </p:cNvPr>
          <p:cNvSpPr/>
          <p:nvPr/>
        </p:nvSpPr>
        <p:spPr>
          <a:xfrm>
            <a:off x="8045321" y="4974167"/>
            <a:ext cx="3026427" cy="510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32"/>
              </a:lnSpc>
              <a:spcAft>
                <a:spcPts val="0"/>
              </a:spcAft>
            </a:pPr>
            <a:r>
              <a:rPr lang="en-US" sz="2000" b="1">
                <a:solidFill>
                  <a:srgbClr val="FF0000"/>
                </a:solidFill>
                <a:latin typeface="Roboto" pitchFamily="34" charset="0"/>
              </a:rPr>
              <a:t>Business Analyst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3399C-3078-C241-819F-85BFF89EC155}"/>
              </a:ext>
            </a:extLst>
          </p:cNvPr>
          <p:cNvSpPr/>
          <p:nvPr/>
        </p:nvSpPr>
        <p:spPr>
          <a:xfrm>
            <a:off x="1295167" y="4974168"/>
            <a:ext cx="3026427" cy="510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732"/>
              </a:lnSpc>
              <a:spcAft>
                <a:spcPts val="0"/>
              </a:spcAft>
            </a:pPr>
            <a:r>
              <a:rPr lang="en-US" sz="2000" b="1">
                <a:solidFill>
                  <a:srgbClr val="FF0000"/>
                </a:solidFill>
                <a:latin typeface="Roboto" pitchFamily="34" charset="0"/>
                <a:ea typeface="Roboto" pitchFamily="34" charset="-122"/>
              </a:rPr>
              <a:t>Data Engineer</a:t>
            </a:r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0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4F86-E051-F041-843B-8DFB8FE6B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b="1" kern="1200">
                <a:latin typeface="Roboto" pitchFamily="34" charset="0"/>
                <a:cs typeface="Roboto" pitchFamily="34" charset="-12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8400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E5A8-9420-0448-A659-47F46511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320584"/>
            <a:ext cx="10515600" cy="7524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TABLEAU INSIGHTS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8AEA05-67EC-1544-8D3B-31C3E6B34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083982"/>
              </p:ext>
            </p:extLst>
          </p:nvPr>
        </p:nvGraphicFramePr>
        <p:xfrm>
          <a:off x="-932133" y="2202528"/>
          <a:ext cx="4587417" cy="3471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3A67BEB-A8DB-2F43-91E3-FA27E4E92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964" y="1623843"/>
            <a:ext cx="9238115" cy="48715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Object 1">
            <a:extLst>
              <a:ext uri="{FF2B5EF4-FFF2-40B4-BE49-F238E27FC236}">
                <a16:creationId xmlns:a16="http://schemas.microsoft.com/office/drawing/2014/main" id="{D26B5FD1-ABD9-1B43-804F-5AB98BC796AF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3B672-BF02-C14B-97C0-388C03C6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3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2BF1-94E6-5647-8A7E-7BFE6227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78"/>
            <a:ext cx="10515600" cy="68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ANALYTICAL FINDINGS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32391C-CF40-674F-91CB-2A9DCFF02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756723"/>
              </p:ext>
            </p:extLst>
          </p:nvPr>
        </p:nvGraphicFramePr>
        <p:xfrm>
          <a:off x="623888" y="2300288"/>
          <a:ext cx="10945812" cy="407151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72906">
                  <a:extLst>
                    <a:ext uri="{9D8B030D-6E8A-4147-A177-3AD203B41FA5}">
                      <a16:colId xmlns:a16="http://schemas.microsoft.com/office/drawing/2014/main" val="1401115995"/>
                    </a:ext>
                  </a:extLst>
                </a:gridCol>
                <a:gridCol w="5472906">
                  <a:extLst>
                    <a:ext uri="{9D8B030D-6E8A-4147-A177-3AD203B41FA5}">
                      <a16:colId xmlns:a16="http://schemas.microsoft.com/office/drawing/2014/main" val="1264707448"/>
                    </a:ext>
                  </a:extLst>
                </a:gridCol>
              </a:tblGrid>
              <a:tr h="54121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NETFLIX</a:t>
                      </a:r>
                      <a:endParaRPr lang="en-US" sz="2000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OUR ACTION</a:t>
                      </a:r>
                      <a:endParaRPr lang="en-US" sz="2000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6356700"/>
                  </a:ext>
                </a:extLst>
              </a:tr>
              <a:tr h="871964">
                <a:tc>
                  <a:txBody>
                    <a:bodyPr/>
                    <a:lstStyle/>
                    <a:p>
                      <a:r>
                        <a:rPr lang="en-US"/>
                        <a:t>Most of Netflix’s shows are international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Our focus will be viewership in the United States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6975401"/>
                  </a:ext>
                </a:extLst>
              </a:tr>
              <a:tr h="871964">
                <a:tc>
                  <a:txBody>
                    <a:bodyPr/>
                    <a:lstStyle/>
                    <a:p>
                      <a:r>
                        <a:rPr lang="en-US"/>
                        <a:t>Dramas and comedies make up the largest percentage of shows accessible to US Netflix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Want to focus on the categories not commonly found on Netflix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13940983"/>
                  </a:ext>
                </a:extLst>
              </a:tr>
              <a:tr h="871964">
                <a:tc>
                  <a:txBody>
                    <a:bodyPr/>
                    <a:lstStyle/>
                    <a:p>
                      <a:r>
                        <a:rPr lang="en-US"/>
                        <a:t>Netflix generally releases shows in Q1 + Q4, January + November, and on Fridays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 shows at off-season timings, alongside a strong marketing campaign to bolster enthusiasm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1649013"/>
                  </a:ext>
                </a:extLst>
              </a:tr>
              <a:tr h="871964">
                <a:tc>
                  <a:txBody>
                    <a:bodyPr/>
                    <a:lstStyle/>
                    <a:p>
                      <a:r>
                        <a:rPr lang="en-US"/>
                        <a:t>Response metrics gathered by Netflix’s own viewers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Take the IMDb and Rotten Tomatoes reviews as a base of success for Netflix’s inventory</a:t>
                      </a:r>
                      <a:r>
                        <a:rPr lang="en-US"/>
                        <a:t>, keeping their trends in mind</a:t>
                      </a:r>
                      <a:endParaRPr lang="en-US">
                        <a:latin typeface="Segoe Print" panose="020008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65905"/>
                  </a:ext>
                </a:extLst>
              </a:tr>
            </a:tbl>
          </a:graphicData>
        </a:graphic>
      </p:graphicFrame>
      <p:sp>
        <p:nvSpPr>
          <p:cNvPr id="5" name="Object 1">
            <a:extLst>
              <a:ext uri="{FF2B5EF4-FFF2-40B4-BE49-F238E27FC236}">
                <a16:creationId xmlns:a16="http://schemas.microsoft.com/office/drawing/2014/main" id="{26E3D49E-BAAD-8F43-AD26-62347F53F7F1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BD6C6-87B9-564C-A810-9DC2D552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40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4F86-E051-F041-843B-8DFB8FE6B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b="1" kern="1200">
                <a:latin typeface="Roboto" pitchFamily="34" charset="0"/>
                <a:cs typeface="Roboto" pitchFamily="34" charset="-120"/>
              </a:rPr>
              <a:t>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299104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DBAF90B-03EE-3145-AA22-C9EDD95DF4EE}"/>
              </a:ext>
            </a:extLst>
          </p:cNvPr>
          <p:cNvSpPr txBox="1"/>
          <p:nvPr/>
        </p:nvSpPr>
        <p:spPr>
          <a:xfrm>
            <a:off x="8443796" y="2526965"/>
            <a:ext cx="211219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5773B-C913-6E42-8539-3661D0F7B61E}"/>
              </a:ext>
            </a:extLst>
          </p:cNvPr>
          <p:cNvSpPr txBox="1"/>
          <p:nvPr/>
        </p:nvSpPr>
        <p:spPr>
          <a:xfrm>
            <a:off x="9091590" y="3345152"/>
            <a:ext cx="211219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FCEEC6-27CD-CE49-BC6C-0E655FEC8622}"/>
              </a:ext>
            </a:extLst>
          </p:cNvPr>
          <p:cNvSpPr txBox="1"/>
          <p:nvPr/>
        </p:nvSpPr>
        <p:spPr>
          <a:xfrm>
            <a:off x="9802360" y="4175138"/>
            <a:ext cx="211219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7611A-8265-46D3-8D94-8147E5DE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606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NOSQL DATABASE ( MongoDB )</a:t>
            </a:r>
          </a:p>
        </p:txBody>
      </p:sp>
      <p:sp>
        <p:nvSpPr>
          <p:cNvPr id="5" name="Object 1">
            <a:extLst>
              <a:ext uri="{FF2B5EF4-FFF2-40B4-BE49-F238E27FC236}">
                <a16:creationId xmlns:a16="http://schemas.microsoft.com/office/drawing/2014/main" id="{C52ADEF4-B4B5-0944-83F3-F27E7CE302D6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E69F2-2CDE-A846-8060-E6FC1632ED2D}"/>
              </a:ext>
            </a:extLst>
          </p:cNvPr>
          <p:cNvSpPr/>
          <p:nvPr/>
        </p:nvSpPr>
        <p:spPr>
          <a:xfrm>
            <a:off x="4506989" y="5641941"/>
            <a:ext cx="3290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sz="14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Original JSON file generated from our datasets   “ Denormalized ”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6354A-4BB5-8647-8F93-3743F348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44" y="2449617"/>
            <a:ext cx="3126026" cy="30251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478097-358A-8E41-9182-F3927A0195F5}"/>
              </a:ext>
            </a:extLst>
          </p:cNvPr>
          <p:cNvSpPr/>
          <p:nvPr/>
        </p:nvSpPr>
        <p:spPr>
          <a:xfrm>
            <a:off x="6173572" y="1830047"/>
            <a:ext cx="6285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sz="18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JSON model</a:t>
            </a:r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54EDC1E5-86B2-2B4D-9035-952186BD3B90}"/>
              </a:ext>
            </a:extLst>
          </p:cNvPr>
          <p:cNvSpPr/>
          <p:nvPr/>
        </p:nvSpPr>
        <p:spPr>
          <a:xfrm>
            <a:off x="6989532" y="3547350"/>
            <a:ext cx="45719" cy="560322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1E06011F-9C5F-D641-8D71-01F4E5098D70}"/>
              </a:ext>
            </a:extLst>
          </p:cNvPr>
          <p:cNvSpPr/>
          <p:nvPr/>
        </p:nvSpPr>
        <p:spPr>
          <a:xfrm>
            <a:off x="6959422" y="3066938"/>
            <a:ext cx="101086" cy="431072"/>
          </a:xfrm>
          <a:prstGeom prst="righ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AD0FF-8BD0-B146-92AC-CD6D3305ED65}"/>
              </a:ext>
            </a:extLst>
          </p:cNvPr>
          <p:cNvSpPr/>
          <p:nvPr/>
        </p:nvSpPr>
        <p:spPr>
          <a:xfrm>
            <a:off x="9316137" y="3717065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cast.json</a:t>
            </a:r>
            <a:endParaRPr lang="en-US" sz="11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EF7CF7-075C-C544-969E-B5329329735D}"/>
              </a:ext>
            </a:extLst>
          </p:cNvPr>
          <p:cNvSpPr/>
          <p:nvPr/>
        </p:nvSpPr>
        <p:spPr>
          <a:xfrm>
            <a:off x="8916180" y="2974699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director.json</a:t>
            </a:r>
            <a:endParaRPr lang="en-US" sz="14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3B206D-4D29-D946-9ADA-702F53E0363E}"/>
              </a:ext>
            </a:extLst>
          </p:cNvPr>
          <p:cNvSpPr/>
          <p:nvPr/>
        </p:nvSpPr>
        <p:spPr>
          <a:xfrm>
            <a:off x="10044206" y="4695823"/>
            <a:ext cx="1998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showRecords.json</a:t>
            </a:r>
            <a:endParaRPr lang="en-US" sz="11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5628A7-AF09-E046-8E72-3F606249C4F4}"/>
              </a:ext>
            </a:extLst>
          </p:cNvPr>
          <p:cNvSpPr/>
          <p:nvPr/>
        </p:nvSpPr>
        <p:spPr>
          <a:xfrm>
            <a:off x="8242469" y="2676836"/>
            <a:ext cx="2051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Collection1: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2869A0-6D12-7E43-B5BA-5CD9876F52CD}"/>
              </a:ext>
            </a:extLst>
          </p:cNvPr>
          <p:cNvSpPr/>
          <p:nvPr/>
        </p:nvSpPr>
        <p:spPr>
          <a:xfrm>
            <a:off x="8952168" y="3426450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Collection2: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D2C1CF-E821-7C4A-930C-695D922EFAB0}"/>
              </a:ext>
            </a:extLst>
          </p:cNvPr>
          <p:cNvSpPr/>
          <p:nvPr/>
        </p:nvSpPr>
        <p:spPr>
          <a:xfrm>
            <a:off x="9620592" y="4388046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Collection3: </a:t>
            </a:r>
            <a:endParaRPr lang="en-US" sz="1100" b="1">
              <a:solidFill>
                <a:schemeClr val="tx1"/>
              </a:solidFill>
              <a:latin typeface="Roboto" pitchFamily="34" charset="0"/>
              <a:cs typeface="Roboto" pitchFamily="34" charset="-12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2FFE75-0FCB-FC43-B624-D541AEBDEDD2}"/>
              </a:ext>
            </a:extLst>
          </p:cNvPr>
          <p:cNvCxnSpPr/>
          <p:nvPr/>
        </p:nvCxnSpPr>
        <p:spPr>
          <a:xfrm>
            <a:off x="7035251" y="3282476"/>
            <a:ext cx="1324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FBBF38-04F0-354B-BCE5-E165F3A4C693}"/>
              </a:ext>
            </a:extLst>
          </p:cNvPr>
          <p:cNvCxnSpPr>
            <a:cxnSpLocks/>
          </p:cNvCxnSpPr>
          <p:nvPr/>
        </p:nvCxnSpPr>
        <p:spPr>
          <a:xfrm>
            <a:off x="7060508" y="3871588"/>
            <a:ext cx="1756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374;p40">
            <a:extLst>
              <a:ext uri="{FF2B5EF4-FFF2-40B4-BE49-F238E27FC236}">
                <a16:creationId xmlns:a16="http://schemas.microsoft.com/office/drawing/2014/main" id="{E5562FD7-D3B9-7A49-AC8E-FD8B6BB2C793}"/>
              </a:ext>
            </a:extLst>
          </p:cNvPr>
          <p:cNvSpPr txBox="1">
            <a:spLocks/>
          </p:cNvSpPr>
          <p:nvPr/>
        </p:nvSpPr>
        <p:spPr>
          <a:xfrm>
            <a:off x="959938" y="1904181"/>
            <a:ext cx="3305864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The original format of Netflix Kaggle data, IMDB, and rotten tomatoes datasets were in csv.  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we had to process the data to fit into the requirements of MongoDB</a:t>
            </a:r>
          </a:p>
        </p:txBody>
      </p:sp>
      <p:grpSp>
        <p:nvGrpSpPr>
          <p:cNvPr id="43" name="Google Shape;376;p40">
            <a:extLst>
              <a:ext uri="{FF2B5EF4-FFF2-40B4-BE49-F238E27FC236}">
                <a16:creationId xmlns:a16="http://schemas.microsoft.com/office/drawing/2014/main" id="{162D1D9B-FC4D-564E-8075-C016653E21D7}"/>
              </a:ext>
            </a:extLst>
          </p:cNvPr>
          <p:cNvGrpSpPr/>
          <p:nvPr/>
        </p:nvGrpSpPr>
        <p:grpSpPr>
          <a:xfrm>
            <a:off x="560624" y="3592790"/>
            <a:ext cx="263509" cy="210887"/>
            <a:chOff x="1180200" y="757700"/>
            <a:chExt cx="5228350" cy="4184275"/>
          </a:xfrm>
        </p:grpSpPr>
        <p:sp>
          <p:nvSpPr>
            <p:cNvPr id="44" name="Google Shape;377;p40">
              <a:extLst>
                <a:ext uri="{FF2B5EF4-FFF2-40B4-BE49-F238E27FC236}">
                  <a16:creationId xmlns:a16="http://schemas.microsoft.com/office/drawing/2014/main" id="{E6CEEE35-B673-B640-AAC5-574AD43A6E13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378;p40">
              <a:extLst>
                <a:ext uri="{FF2B5EF4-FFF2-40B4-BE49-F238E27FC236}">
                  <a16:creationId xmlns:a16="http://schemas.microsoft.com/office/drawing/2014/main" id="{5446A50E-90D5-0449-8AC2-3B788DEF87EB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oogle Shape;379;p40">
            <a:extLst>
              <a:ext uri="{FF2B5EF4-FFF2-40B4-BE49-F238E27FC236}">
                <a16:creationId xmlns:a16="http://schemas.microsoft.com/office/drawing/2014/main" id="{D698D622-CAC7-FD4D-BEB5-C09C1F0E6EDB}"/>
              </a:ext>
            </a:extLst>
          </p:cNvPr>
          <p:cNvGrpSpPr/>
          <p:nvPr/>
        </p:nvGrpSpPr>
        <p:grpSpPr>
          <a:xfrm>
            <a:off x="523989" y="2100404"/>
            <a:ext cx="263509" cy="210887"/>
            <a:chOff x="1180200" y="757700"/>
            <a:chExt cx="5228350" cy="4184275"/>
          </a:xfrm>
        </p:grpSpPr>
        <p:sp>
          <p:nvSpPr>
            <p:cNvPr id="47" name="Google Shape;380;p40">
              <a:extLst>
                <a:ext uri="{FF2B5EF4-FFF2-40B4-BE49-F238E27FC236}">
                  <a16:creationId xmlns:a16="http://schemas.microsoft.com/office/drawing/2014/main" id="{7E35D37E-A4A5-2C42-907B-EC819865581B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" name="Google Shape;381;p40">
              <a:extLst>
                <a:ext uri="{FF2B5EF4-FFF2-40B4-BE49-F238E27FC236}">
                  <a16:creationId xmlns:a16="http://schemas.microsoft.com/office/drawing/2014/main" id="{48FDC1CC-2508-6640-89CE-D0AC5ACA7F5D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9" name="Google Shape;385;p40">
            <a:extLst>
              <a:ext uri="{FF2B5EF4-FFF2-40B4-BE49-F238E27FC236}">
                <a16:creationId xmlns:a16="http://schemas.microsoft.com/office/drawing/2014/main" id="{0D6E41F5-6E73-2A40-90FE-6E9CD20A3E62}"/>
              </a:ext>
            </a:extLst>
          </p:cNvPr>
          <p:cNvSpPr txBox="1">
            <a:spLocks/>
          </p:cNvSpPr>
          <p:nvPr/>
        </p:nvSpPr>
        <p:spPr>
          <a:xfrm>
            <a:off x="959938" y="3330726"/>
            <a:ext cx="3123963" cy="15316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Each show is a document within our ‘</a:t>
            </a:r>
            <a:r>
              <a:rPr lang="en-US" sz="1200" i="1" err="1">
                <a:latin typeface="Calibri" panose="020F0502020204030204" pitchFamily="34" charset="0"/>
                <a:cs typeface="Calibri" panose="020F0502020204030204" pitchFamily="34" charset="0"/>
              </a:rPr>
              <a:t>showRecords</a:t>
            </a: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’ collection with each document having several fields 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Google Shape;376;p40">
            <a:extLst>
              <a:ext uri="{FF2B5EF4-FFF2-40B4-BE49-F238E27FC236}">
                <a16:creationId xmlns:a16="http://schemas.microsoft.com/office/drawing/2014/main" id="{73316039-66DC-CC49-B3E1-5705493D0D3B}"/>
              </a:ext>
            </a:extLst>
          </p:cNvPr>
          <p:cNvGrpSpPr/>
          <p:nvPr/>
        </p:nvGrpSpPr>
        <p:grpSpPr>
          <a:xfrm>
            <a:off x="567833" y="4849711"/>
            <a:ext cx="263509" cy="210887"/>
            <a:chOff x="1180200" y="757700"/>
            <a:chExt cx="5228350" cy="4184275"/>
          </a:xfrm>
        </p:grpSpPr>
        <p:sp>
          <p:nvSpPr>
            <p:cNvPr id="51" name="Google Shape;377;p40">
              <a:extLst>
                <a:ext uri="{FF2B5EF4-FFF2-40B4-BE49-F238E27FC236}">
                  <a16:creationId xmlns:a16="http://schemas.microsoft.com/office/drawing/2014/main" id="{3155F8F6-88C0-524C-B4F8-D858157921CE}"/>
                </a:ext>
              </a:extLst>
            </p:cNvPr>
            <p:cNvSpPr/>
            <p:nvPr/>
          </p:nvSpPr>
          <p:spPr>
            <a:xfrm>
              <a:off x="1180200" y="757700"/>
              <a:ext cx="5228350" cy="4184275"/>
            </a:xfrm>
            <a:custGeom>
              <a:avLst/>
              <a:gdLst/>
              <a:ahLst/>
              <a:cxnLst/>
              <a:rect l="l" t="t" r="r" b="b"/>
              <a:pathLst>
                <a:path w="209134" h="167371" extrusionOk="0">
                  <a:moveTo>
                    <a:pt x="165459" y="0"/>
                  </a:moveTo>
                  <a:cubicBezTo>
                    <a:pt x="164381" y="0"/>
                    <a:pt x="163327" y="442"/>
                    <a:pt x="162567" y="1201"/>
                  </a:cubicBezTo>
                  <a:lnTo>
                    <a:pt x="84678" y="79090"/>
                  </a:lnTo>
                  <a:lnTo>
                    <a:pt x="46175" y="40587"/>
                  </a:lnTo>
                  <a:cubicBezTo>
                    <a:pt x="45378" y="39790"/>
                    <a:pt x="44337" y="39392"/>
                    <a:pt x="43295" y="39392"/>
                  </a:cubicBezTo>
                  <a:cubicBezTo>
                    <a:pt x="42253" y="39392"/>
                    <a:pt x="41212" y="39790"/>
                    <a:pt x="40415" y="40587"/>
                  </a:cubicBezTo>
                  <a:lnTo>
                    <a:pt x="1201" y="79801"/>
                  </a:lnTo>
                  <a:cubicBezTo>
                    <a:pt x="442" y="80585"/>
                    <a:pt x="0" y="81615"/>
                    <a:pt x="0" y="82693"/>
                  </a:cubicBezTo>
                  <a:cubicBezTo>
                    <a:pt x="0" y="83771"/>
                    <a:pt x="442" y="84801"/>
                    <a:pt x="1201" y="85585"/>
                  </a:cubicBezTo>
                  <a:lnTo>
                    <a:pt x="81786" y="166170"/>
                  </a:lnTo>
                  <a:cubicBezTo>
                    <a:pt x="82570" y="166930"/>
                    <a:pt x="83600" y="167371"/>
                    <a:pt x="84678" y="167371"/>
                  </a:cubicBezTo>
                  <a:cubicBezTo>
                    <a:pt x="85757" y="167371"/>
                    <a:pt x="86786" y="166930"/>
                    <a:pt x="87570" y="166170"/>
                  </a:cubicBezTo>
                  <a:lnTo>
                    <a:pt x="132250" y="121490"/>
                  </a:lnTo>
                  <a:cubicBezTo>
                    <a:pt x="133843" y="119897"/>
                    <a:pt x="133843" y="117299"/>
                    <a:pt x="132250" y="115731"/>
                  </a:cubicBezTo>
                  <a:cubicBezTo>
                    <a:pt x="131453" y="114934"/>
                    <a:pt x="130412" y="114536"/>
                    <a:pt x="129370" y="114536"/>
                  </a:cubicBezTo>
                  <a:cubicBezTo>
                    <a:pt x="128328" y="114536"/>
                    <a:pt x="127287" y="114934"/>
                    <a:pt x="126490" y="115731"/>
                  </a:cubicBezTo>
                  <a:lnTo>
                    <a:pt x="84678" y="157518"/>
                  </a:lnTo>
                  <a:lnTo>
                    <a:pt x="9853" y="82693"/>
                  </a:lnTo>
                  <a:lnTo>
                    <a:pt x="43307" y="49239"/>
                  </a:lnTo>
                  <a:lnTo>
                    <a:pt x="81786" y="87742"/>
                  </a:lnTo>
                  <a:cubicBezTo>
                    <a:pt x="82570" y="88502"/>
                    <a:pt x="83600" y="88943"/>
                    <a:pt x="84678" y="88943"/>
                  </a:cubicBezTo>
                  <a:cubicBezTo>
                    <a:pt x="85757" y="88943"/>
                    <a:pt x="86786" y="88502"/>
                    <a:pt x="87570" y="87742"/>
                  </a:cubicBezTo>
                  <a:lnTo>
                    <a:pt x="165459" y="9853"/>
                  </a:lnTo>
                  <a:lnTo>
                    <a:pt x="198889" y="43307"/>
                  </a:lnTo>
                  <a:lnTo>
                    <a:pt x="149553" y="92668"/>
                  </a:lnTo>
                  <a:cubicBezTo>
                    <a:pt x="147960" y="94237"/>
                    <a:pt x="147960" y="96835"/>
                    <a:pt x="149553" y="98428"/>
                  </a:cubicBezTo>
                  <a:cubicBezTo>
                    <a:pt x="150349" y="99224"/>
                    <a:pt x="151391" y="99622"/>
                    <a:pt x="152433" y="99622"/>
                  </a:cubicBezTo>
                  <a:cubicBezTo>
                    <a:pt x="153474" y="99622"/>
                    <a:pt x="154516" y="99224"/>
                    <a:pt x="155312" y="98428"/>
                  </a:cubicBezTo>
                  <a:lnTo>
                    <a:pt x="207541" y="46175"/>
                  </a:lnTo>
                  <a:cubicBezTo>
                    <a:pt x="209134" y="44582"/>
                    <a:pt x="209134" y="42008"/>
                    <a:pt x="207541" y="40415"/>
                  </a:cubicBezTo>
                  <a:lnTo>
                    <a:pt x="168327" y="1201"/>
                  </a:lnTo>
                  <a:cubicBezTo>
                    <a:pt x="167567" y="442"/>
                    <a:pt x="166537" y="0"/>
                    <a:pt x="16545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" name="Google Shape;378;p40">
              <a:extLst>
                <a:ext uri="{FF2B5EF4-FFF2-40B4-BE49-F238E27FC236}">
                  <a16:creationId xmlns:a16="http://schemas.microsoft.com/office/drawing/2014/main" id="{AAC8010C-36D5-5749-80F1-E551A6E682DE}"/>
                </a:ext>
              </a:extLst>
            </p:cNvPr>
            <p:cNvSpPr/>
            <p:nvPr/>
          </p:nvSpPr>
          <p:spPr>
            <a:xfrm>
              <a:off x="4601625" y="3333575"/>
              <a:ext cx="203450" cy="203450"/>
            </a:xfrm>
            <a:custGeom>
              <a:avLst/>
              <a:gdLst/>
              <a:ahLst/>
              <a:cxnLst/>
              <a:rect l="l" t="t" r="r" b="b"/>
              <a:pathLst>
                <a:path w="8138" h="8138" extrusionOk="0">
                  <a:moveTo>
                    <a:pt x="4069" y="0"/>
                  </a:moveTo>
                  <a:cubicBezTo>
                    <a:pt x="2990" y="0"/>
                    <a:pt x="1937" y="417"/>
                    <a:pt x="1201" y="1177"/>
                  </a:cubicBezTo>
                  <a:cubicBezTo>
                    <a:pt x="417" y="1937"/>
                    <a:pt x="0" y="2990"/>
                    <a:pt x="0" y="4069"/>
                  </a:cubicBezTo>
                  <a:cubicBezTo>
                    <a:pt x="0" y="5147"/>
                    <a:pt x="417" y="6201"/>
                    <a:pt x="1201" y="6961"/>
                  </a:cubicBezTo>
                  <a:cubicBezTo>
                    <a:pt x="1937" y="7721"/>
                    <a:pt x="2990" y="8137"/>
                    <a:pt x="4069" y="8137"/>
                  </a:cubicBezTo>
                  <a:cubicBezTo>
                    <a:pt x="5147" y="8137"/>
                    <a:pt x="6201" y="7721"/>
                    <a:pt x="6961" y="6961"/>
                  </a:cubicBezTo>
                  <a:cubicBezTo>
                    <a:pt x="7721" y="6201"/>
                    <a:pt x="8137" y="5147"/>
                    <a:pt x="8137" y="4069"/>
                  </a:cubicBezTo>
                  <a:cubicBezTo>
                    <a:pt x="8137" y="2990"/>
                    <a:pt x="7721" y="1937"/>
                    <a:pt x="6961" y="1177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rgbClr val="2F2F2F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3" name="Google Shape;385;p40">
            <a:extLst>
              <a:ext uri="{FF2B5EF4-FFF2-40B4-BE49-F238E27FC236}">
                <a16:creationId xmlns:a16="http://schemas.microsoft.com/office/drawing/2014/main" id="{036E5EB5-28C4-5D4F-8926-465C954B2897}"/>
              </a:ext>
            </a:extLst>
          </p:cNvPr>
          <p:cNvSpPr txBox="1">
            <a:spLocks/>
          </p:cNvSpPr>
          <p:nvPr/>
        </p:nvSpPr>
        <p:spPr>
          <a:xfrm>
            <a:off x="996721" y="4695822"/>
            <a:ext cx="2919249" cy="13130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fields within  a document where a Many to Many relationship exists have been dealt with by creating a new collection and referencing them with their id. </a:t>
            </a: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EA26B2-DDE2-FB4C-ADAC-6887D2ED6840}"/>
              </a:ext>
            </a:extLst>
          </p:cNvPr>
          <p:cNvSpPr txBox="1"/>
          <p:nvPr/>
        </p:nvSpPr>
        <p:spPr>
          <a:xfrm>
            <a:off x="4728466" y="3066938"/>
            <a:ext cx="2299352" cy="431075"/>
          </a:xfrm>
          <a:prstGeom prst="rect">
            <a:avLst/>
          </a:prstGeom>
          <a:solidFill>
            <a:srgbClr val="F1C2C2">
              <a:alpha val="22000"/>
            </a:srgbClr>
          </a:solidFill>
          <a:effectLst>
            <a:glow rad="127000">
              <a:schemeClr val="accent1">
                <a:alpha val="4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66B8C3-13E8-8A43-B774-F73BABA3F2AC}"/>
              </a:ext>
            </a:extLst>
          </p:cNvPr>
          <p:cNvSpPr txBox="1"/>
          <p:nvPr/>
        </p:nvSpPr>
        <p:spPr>
          <a:xfrm>
            <a:off x="4728466" y="3530556"/>
            <a:ext cx="2288302" cy="584775"/>
          </a:xfrm>
          <a:prstGeom prst="rect">
            <a:avLst/>
          </a:prstGeom>
          <a:solidFill>
            <a:srgbClr val="F1C2C2">
              <a:alpha val="22000"/>
            </a:srgbClr>
          </a:solidFill>
          <a:effectLst>
            <a:glow rad="127000">
              <a:schemeClr val="accent1">
                <a:alpha val="4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D9E74-EA81-7744-8DC2-D1154A9B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47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071B212-0FE3-4FC8-9C90-A86FCAE4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8" y="2013161"/>
            <a:ext cx="5295739" cy="4538547"/>
          </a:xfrm>
          <a:prstGeom prst="rect">
            <a:avLst/>
          </a:prstGeom>
          <a:ln w="12700" cap="sq">
            <a:solidFill>
              <a:schemeClr val="bg2">
                <a:lumMod val="25000"/>
              </a:schemeClr>
            </a:solidFill>
            <a:miter lim="800000"/>
          </a:ln>
          <a:effectLst/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C52ADEF4-B4B5-0944-83F3-F27E7CE302D6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E69F2-2CDE-A846-8060-E6FC1632ED2D}"/>
              </a:ext>
            </a:extLst>
          </p:cNvPr>
          <p:cNvSpPr/>
          <p:nvPr/>
        </p:nvSpPr>
        <p:spPr>
          <a:xfrm>
            <a:off x="273026" y="1578182"/>
            <a:ext cx="6556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  Using python, we created a json file for the desired json model </a:t>
            </a:r>
            <a:endParaRPr lang="en-US" sz="1100" b="1" i="1">
              <a:solidFill>
                <a:schemeClr val="tx1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1F1C7-B1E6-7F49-B4E8-C3C5DCAE7E35}"/>
              </a:ext>
            </a:extLst>
          </p:cNvPr>
          <p:cNvSpPr/>
          <p:nvPr/>
        </p:nvSpPr>
        <p:spPr>
          <a:xfrm>
            <a:off x="5752047" y="1588959"/>
            <a:ext cx="5295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Resulted  JSON file  </a:t>
            </a:r>
            <a:endParaRPr lang="en-US" sz="1100" b="1" i="1">
              <a:solidFill>
                <a:schemeClr val="tx1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E0E80-0655-CA42-8A12-1E518F63F31C}"/>
              </a:ext>
            </a:extLst>
          </p:cNvPr>
          <p:cNvSpPr txBox="1">
            <a:spLocks/>
          </p:cNvSpPr>
          <p:nvPr/>
        </p:nvSpPr>
        <p:spPr>
          <a:xfrm>
            <a:off x="302172" y="606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NOSQL DATABASE ( MongoDB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0AC0E-E623-DE4B-9272-F564366F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27" name="Picture 26" descr="A screenshot of a map&#10;&#10;Description automatically generated">
            <a:extLst>
              <a:ext uri="{FF2B5EF4-FFF2-40B4-BE49-F238E27FC236}">
                <a16:creationId xmlns:a16="http://schemas.microsoft.com/office/drawing/2014/main" id="{0DD019D3-B454-2547-82B6-C5431837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001125"/>
            <a:ext cx="4902926" cy="4537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0D5917-6834-A241-AAA3-C7808396FDC7}"/>
              </a:ext>
            </a:extLst>
          </p:cNvPr>
          <p:cNvSpPr txBox="1"/>
          <p:nvPr/>
        </p:nvSpPr>
        <p:spPr>
          <a:xfrm>
            <a:off x="6423678" y="3942799"/>
            <a:ext cx="1515291" cy="431075"/>
          </a:xfrm>
          <a:prstGeom prst="rect">
            <a:avLst/>
          </a:prstGeom>
          <a:solidFill>
            <a:srgbClr val="F1C2C2">
              <a:alpha val="22000"/>
            </a:srgbClr>
          </a:solidFill>
          <a:effectLst>
            <a:glow rad="127000">
              <a:schemeClr val="accent1">
                <a:alpha val="4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00879E-F42D-4B4A-A7B2-6EFB938F070B}"/>
              </a:ext>
            </a:extLst>
          </p:cNvPr>
          <p:cNvSpPr txBox="1"/>
          <p:nvPr/>
        </p:nvSpPr>
        <p:spPr>
          <a:xfrm>
            <a:off x="6423677" y="4543282"/>
            <a:ext cx="1515291" cy="1354217"/>
          </a:xfrm>
          <a:prstGeom prst="rect">
            <a:avLst/>
          </a:prstGeom>
          <a:solidFill>
            <a:srgbClr val="F1C2C2">
              <a:alpha val="22000"/>
            </a:srgbClr>
          </a:solidFill>
          <a:effectLst>
            <a:glow rad="127000">
              <a:schemeClr val="accent1">
                <a:alpha val="4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1078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C52ADEF4-B4B5-0944-83F3-F27E7CE302D6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1F1C7-B1E6-7F49-B4E8-C3C5DCAE7E35}"/>
              </a:ext>
            </a:extLst>
          </p:cNvPr>
          <p:cNvSpPr/>
          <p:nvPr/>
        </p:nvSpPr>
        <p:spPr>
          <a:xfrm>
            <a:off x="3500381" y="1725303"/>
            <a:ext cx="5295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Resulted  JSON files  </a:t>
            </a:r>
            <a:endParaRPr lang="en-US" sz="1200" b="1" i="1">
              <a:solidFill>
                <a:schemeClr val="tx1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EAD29C6-ED11-DB42-B731-08EDB54A7A7C}"/>
              </a:ext>
            </a:extLst>
          </p:cNvPr>
          <p:cNvSpPr txBox="1">
            <a:spLocks/>
          </p:cNvSpPr>
          <p:nvPr/>
        </p:nvSpPr>
        <p:spPr>
          <a:xfrm>
            <a:off x="302172" y="606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NOSQL DATABASE ( MongoDB 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0138BC-4ACE-E743-B299-5F699BCBB042}"/>
              </a:ext>
            </a:extLst>
          </p:cNvPr>
          <p:cNvSpPr/>
          <p:nvPr/>
        </p:nvSpPr>
        <p:spPr>
          <a:xfrm>
            <a:off x="126577" y="1687929"/>
            <a:ext cx="42788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>
                <a:solidFill>
                  <a:schemeClr val="tx1"/>
                </a:solidFill>
                <a:latin typeface="Roboto" pitchFamily="34" charset="0"/>
                <a:cs typeface="Roboto" pitchFamily="34" charset="-120"/>
              </a:rPr>
              <a:t>Imported data into MongoDB</a:t>
            </a:r>
            <a:endParaRPr lang="en-US" sz="1200" b="1" i="1">
              <a:solidFill>
                <a:schemeClr val="tx1"/>
              </a:solidFill>
              <a:latin typeface="Roboto" pitchFamily="34" charset="0"/>
              <a:cs typeface="Roboto" pitchFamily="34" charset="-120"/>
            </a:endParaRPr>
          </a:p>
        </p:txBody>
      </p:sp>
      <p:pic>
        <p:nvPicPr>
          <p:cNvPr id="28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69F7E3-B1F5-A746-AA3C-6B9A74780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680" y="2527955"/>
            <a:ext cx="2563236" cy="2510609"/>
          </a:xfr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29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5C33D7-2A38-444C-9864-2A5E4AF1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0" y="4468458"/>
            <a:ext cx="3261928" cy="178921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39107-CE7F-5A49-B396-BBEAD6F8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D882AB-5C08-5047-89CD-2E1043B6A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967" y="3225381"/>
            <a:ext cx="3281134" cy="941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D56E7D-F065-504F-BCF3-161500F8E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838" y="4807011"/>
            <a:ext cx="3129293" cy="818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screenshot of a map&#10;&#10;Description automatically generated">
            <a:extLst>
              <a:ext uri="{FF2B5EF4-FFF2-40B4-BE49-F238E27FC236}">
                <a16:creationId xmlns:a16="http://schemas.microsoft.com/office/drawing/2014/main" id="{3ABC89BE-6DC7-3E43-9887-AD23BBF89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812" y="2625748"/>
            <a:ext cx="3730879" cy="31162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DFDF29-F771-0D46-B567-248AAA818471}"/>
              </a:ext>
            </a:extLst>
          </p:cNvPr>
          <p:cNvCxnSpPr>
            <a:cxnSpLocks/>
          </p:cNvCxnSpPr>
          <p:nvPr/>
        </p:nvCxnSpPr>
        <p:spPr>
          <a:xfrm>
            <a:off x="7393577" y="4807011"/>
            <a:ext cx="1187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BC91E9-09E6-0A42-96F7-94CBC1C25626}"/>
              </a:ext>
            </a:extLst>
          </p:cNvPr>
          <p:cNvCxnSpPr>
            <a:cxnSpLocks/>
          </p:cNvCxnSpPr>
          <p:nvPr/>
        </p:nvCxnSpPr>
        <p:spPr>
          <a:xfrm>
            <a:off x="7393577" y="4062592"/>
            <a:ext cx="11876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CF0BE40-3CA0-674E-91DA-A61FEB9D9162}"/>
              </a:ext>
            </a:extLst>
          </p:cNvPr>
          <p:cNvSpPr/>
          <p:nvPr/>
        </p:nvSpPr>
        <p:spPr>
          <a:xfrm>
            <a:off x="8373419" y="2862508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director.json</a:t>
            </a:r>
            <a:endParaRPr lang="en-US" sz="14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1C954C-010F-9342-871D-5BD7D8E68EB2}"/>
              </a:ext>
            </a:extLst>
          </p:cNvPr>
          <p:cNvSpPr/>
          <p:nvPr/>
        </p:nvSpPr>
        <p:spPr>
          <a:xfrm>
            <a:off x="3988930" y="2236497"/>
            <a:ext cx="1998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showRecords.json</a:t>
            </a:r>
            <a:endParaRPr lang="en-US" sz="11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C2DBC9-F252-E347-B757-A1F6BB753492}"/>
              </a:ext>
            </a:extLst>
          </p:cNvPr>
          <p:cNvSpPr/>
          <p:nvPr/>
        </p:nvSpPr>
        <p:spPr>
          <a:xfrm>
            <a:off x="8254659" y="4453223"/>
            <a:ext cx="1727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cast.json</a:t>
            </a:r>
            <a:endParaRPr lang="en-US" sz="1100" b="1">
              <a:solidFill>
                <a:srgbClr val="FF0000"/>
              </a:solidFill>
              <a:latin typeface="Roboto" pitchFamily="34" charset="0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9030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BA6E343-A8BF-264A-BA28-6BA79D87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4" y="1833087"/>
            <a:ext cx="6960124" cy="4072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DE5A8-9420-0448-A659-47F46511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04" y="391678"/>
            <a:ext cx="10515600" cy="66357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NOSQL DATABASE ( NEO4J )</a:t>
            </a:r>
          </a:p>
        </p:txBody>
      </p:sp>
      <p:sp>
        <p:nvSpPr>
          <p:cNvPr id="8" name="Object 1">
            <a:extLst>
              <a:ext uri="{FF2B5EF4-FFF2-40B4-BE49-F238E27FC236}">
                <a16:creationId xmlns:a16="http://schemas.microsoft.com/office/drawing/2014/main" id="{92176A8E-76DA-4843-91FA-967EA1EC1A1E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140EF-3CE8-6941-9BD2-A926A4B14383}"/>
              </a:ext>
            </a:extLst>
          </p:cNvPr>
          <p:cNvSpPr txBox="1"/>
          <p:nvPr/>
        </p:nvSpPr>
        <p:spPr>
          <a:xfrm>
            <a:off x="8189896" y="1571025"/>
            <a:ext cx="3784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NODE LABELS </a:t>
            </a:r>
          </a:p>
          <a:p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MOVIE, PERSON, COUNTRY, CATEGORY</a:t>
            </a:r>
            <a:endParaRPr lang="en-US" sz="200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EE588A-446B-9747-B59F-57E46DB0CF3C}"/>
              </a:ext>
            </a:extLst>
          </p:cNvPr>
          <p:cNvCxnSpPr>
            <a:cxnSpLocks/>
          </p:cNvCxnSpPr>
          <p:nvPr/>
        </p:nvCxnSpPr>
        <p:spPr>
          <a:xfrm flipV="1">
            <a:off x="5865223" y="2784934"/>
            <a:ext cx="2059577" cy="351966"/>
          </a:xfrm>
          <a:prstGeom prst="bentConnector3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A0220E-127D-3141-AEBA-1CCCB3529343}"/>
              </a:ext>
            </a:extLst>
          </p:cNvPr>
          <p:cNvSpPr txBox="1"/>
          <p:nvPr/>
        </p:nvSpPr>
        <p:spPr>
          <a:xfrm>
            <a:off x="8189896" y="2560971"/>
            <a:ext cx="378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RELATIONSHIP TYPES</a:t>
            </a:r>
          </a:p>
          <a:p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PERSON – [:ACTED_IN] -&gt; MOVIE</a:t>
            </a:r>
            <a:endParaRPr lang="en-US" sz="2000">
              <a:solidFill>
                <a:srgbClr val="333333"/>
              </a:solidFill>
              <a:latin typeface="Roboto" pitchFamily="34" charset="0"/>
              <a:cs typeface="Roboto" pitchFamily="34" charset="-120"/>
            </a:endParaRPr>
          </a:p>
          <a:p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PERSON – [:DIRECTED] -&gt; MOVIE</a:t>
            </a:r>
            <a:endParaRPr lang="en-US" sz="2000"/>
          </a:p>
          <a:p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MOVIE – [:LISTED_IN] -&gt; CATEGORY</a:t>
            </a:r>
            <a:endParaRPr lang="en-US" sz="2000"/>
          </a:p>
          <a:p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MOVIE – [:OFFERED_IN] -&gt; COUNTRY</a:t>
            </a:r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2937AA-06F4-F741-A463-C6B880788EFC}"/>
              </a:ext>
            </a:extLst>
          </p:cNvPr>
          <p:cNvSpPr txBox="1"/>
          <p:nvPr/>
        </p:nvSpPr>
        <p:spPr>
          <a:xfrm>
            <a:off x="8189896" y="4029757"/>
            <a:ext cx="3784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PROPERTY KEYS</a:t>
            </a: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MOVIE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title, description, type, </a:t>
            </a: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date_added</a:t>
            </a:r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, </a:t>
            </a: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release_year</a:t>
            </a:r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, rating, duration, </a:t>
            </a: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imdb_review</a:t>
            </a:r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, </a:t>
            </a: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rt_review</a:t>
            </a:r>
            <a:endParaRPr lang="en-US" sz="1400">
              <a:solidFill>
                <a:srgbClr val="333333"/>
              </a:solidFill>
              <a:latin typeface="Roboto" pitchFamily="34" charset="0"/>
              <a:cs typeface="Roboto" pitchFamily="34" charset="-120"/>
            </a:endParaRP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name</a:t>
            </a: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categoryName</a:t>
            </a:r>
            <a:endParaRPr lang="en-US" sz="1400">
              <a:solidFill>
                <a:srgbClr val="333333"/>
              </a:solidFill>
              <a:latin typeface="Roboto" pitchFamily="34" charset="0"/>
              <a:cs typeface="Roboto" pitchFamily="34" charset="-120"/>
            </a:endParaRPr>
          </a:p>
          <a:p>
            <a:r>
              <a:rPr lang="en-US" sz="14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countryName</a:t>
            </a:r>
            <a:endParaRPr lang="en-US" sz="1600">
              <a:solidFill>
                <a:srgbClr val="333333"/>
              </a:solidFill>
              <a:latin typeface="Roboto" pitchFamily="34" charset="0"/>
              <a:cs typeface="Roboto" pitchFamily="34" charset="-12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B1141CF-011B-EB4E-929B-2147EECC2886}"/>
              </a:ext>
            </a:extLst>
          </p:cNvPr>
          <p:cNvCxnSpPr>
            <a:cxnSpLocks/>
          </p:cNvCxnSpPr>
          <p:nvPr/>
        </p:nvCxnSpPr>
        <p:spPr>
          <a:xfrm>
            <a:off x="6451901" y="3669621"/>
            <a:ext cx="1554961" cy="515517"/>
          </a:xfrm>
          <a:prstGeom prst="bentConnector3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D17147-C258-A043-9E95-EBAC1DE73794}"/>
              </a:ext>
            </a:extLst>
          </p:cNvPr>
          <p:cNvCxnSpPr/>
          <p:nvPr/>
        </p:nvCxnSpPr>
        <p:spPr>
          <a:xfrm>
            <a:off x="4108458" y="1909579"/>
            <a:ext cx="3975083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508095F-7C48-DA48-9AF1-9CED5DC3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84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12D3-D367-B44C-BD87-59E62A97B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kern="1200">
                <a:latin typeface="Roboto" pitchFamily="34" charset="0"/>
                <a:cs typeface="Roboto" pitchFamily="34" charset="-120"/>
              </a:rPr>
              <a:t>RECOMMENDATIONS  </a:t>
            </a:r>
            <a:endParaRPr lang="en-US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26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05CBA5-2E13-964D-B5C4-A48E8045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613" y="-57151"/>
            <a:ext cx="12383546" cy="6974417"/>
          </a:xfrm>
        </p:spPr>
      </p:pic>
      <p:sp>
        <p:nvSpPr>
          <p:cNvPr id="11" name="Object 1">
            <a:extLst>
              <a:ext uri="{FF2B5EF4-FFF2-40B4-BE49-F238E27FC236}">
                <a16:creationId xmlns:a16="http://schemas.microsoft.com/office/drawing/2014/main" id="{122BFB30-5CF1-1941-B09D-3903C04C7E16}"/>
              </a:ext>
            </a:extLst>
          </p:cNvPr>
          <p:cNvSpPr/>
          <p:nvPr/>
        </p:nvSpPr>
        <p:spPr>
          <a:xfrm>
            <a:off x="0" y="22302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85ACE-09B3-E84D-B1F2-3C4670D976AF}"/>
              </a:ext>
            </a:extLst>
          </p:cNvPr>
          <p:cNvSpPr/>
          <p:nvPr/>
        </p:nvSpPr>
        <p:spPr>
          <a:xfrm>
            <a:off x="311125" y="516622"/>
            <a:ext cx="1209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CORRECTIVE MEASURES AND SCOPE FOR IMPROVEMENT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1F8B8-DDEF-584C-AEE1-8999E4347067}"/>
              </a:ext>
            </a:extLst>
          </p:cNvPr>
          <p:cNvSpPr/>
          <p:nvPr/>
        </p:nvSpPr>
        <p:spPr>
          <a:xfrm>
            <a:off x="614775" y="1536174"/>
            <a:ext cx="10919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Gather data from other large streaming networks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/>
                <a:ea typeface="+mn-ea"/>
              </a:rPr>
              <a:t>Identify other metrics that might help in the organizational success and analyze them</a:t>
            </a:r>
          </a:p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 Storing historical data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3D765-B965-ED4D-B3B1-40F21571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0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5226" cy="1290761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Object 2"/>
          <p:cNvSpPr/>
          <p:nvPr/>
        </p:nvSpPr>
        <p:spPr>
          <a:xfrm>
            <a:off x="476131" y="428964"/>
            <a:ext cx="11617595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732"/>
              </a:lnSpc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AGENDA</a:t>
            </a:r>
            <a:endParaRPr lang="en-US" sz="2800"/>
          </a:p>
        </p:txBody>
      </p:sp>
      <p:sp>
        <p:nvSpPr>
          <p:cNvPr id="4" name="Object 3"/>
          <p:cNvSpPr/>
          <p:nvPr/>
        </p:nvSpPr>
        <p:spPr>
          <a:xfrm>
            <a:off x="761810" y="254206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1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618845" y="2707147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6" name="Object 5"/>
          <p:cNvSpPr/>
          <p:nvPr/>
        </p:nvSpPr>
        <p:spPr>
          <a:xfrm>
            <a:off x="1809298" y="2667419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761810" y="330387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2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618845" y="3468956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9" name="Object 8"/>
          <p:cNvSpPr/>
          <p:nvPr/>
        </p:nvSpPr>
        <p:spPr>
          <a:xfrm>
            <a:off x="1809298" y="3429229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761810" y="4065682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3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1618845" y="4230766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Object 11"/>
          <p:cNvSpPr/>
          <p:nvPr/>
        </p:nvSpPr>
        <p:spPr>
          <a:xfrm>
            <a:off x="1809298" y="4191038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Exploration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827492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4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1618845" y="4992575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5" name="Object 14"/>
          <p:cNvSpPr/>
          <p:nvPr/>
        </p:nvSpPr>
        <p:spPr>
          <a:xfrm>
            <a:off x="1809298" y="4952848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Storage</a:t>
            </a:r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046863" y="254206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5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6903899" y="2707147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8" name="Object 17"/>
          <p:cNvSpPr/>
          <p:nvPr/>
        </p:nvSpPr>
        <p:spPr>
          <a:xfrm>
            <a:off x="7094351" y="2667419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Visualization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6046863" y="330387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6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6903899" y="3468956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1" name="Object 20"/>
          <p:cNvSpPr/>
          <p:nvPr/>
        </p:nvSpPr>
        <p:spPr>
          <a:xfrm>
            <a:off x="7094351" y="3429229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NoSQL Databases</a:t>
            </a:r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6046863" y="4065682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  <a:cs typeface="Roboto Black" pitchFamily="34" charset="-120"/>
              </a:rPr>
              <a:t>7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6903899" y="4230766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4" name="Object 23"/>
          <p:cNvSpPr/>
          <p:nvPr/>
        </p:nvSpPr>
        <p:spPr>
          <a:xfrm>
            <a:off x="7094351" y="4191038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Conclusions</a:t>
            </a:r>
            <a:endParaRPr lang="en-US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E657FA7B-0BCE-0D48-9B50-AB1A0480C2CB}"/>
              </a:ext>
            </a:extLst>
          </p:cNvPr>
          <p:cNvSpPr/>
          <p:nvPr/>
        </p:nvSpPr>
        <p:spPr>
          <a:xfrm>
            <a:off x="6046863" y="483701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b="1">
                <a:solidFill>
                  <a:srgbClr val="E50914"/>
                </a:solidFill>
                <a:latin typeface="Roboto Black" pitchFamily="34" charset="0"/>
                <a:ea typeface="Roboto Black" pitchFamily="34" charset="-122"/>
              </a:rPr>
              <a:t>8</a:t>
            </a:r>
            <a:endParaRPr lang="en-US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8D11990C-2E41-1A45-9FF2-E76CD192ABF2}"/>
              </a:ext>
            </a:extLst>
          </p:cNvPr>
          <p:cNvSpPr/>
          <p:nvPr/>
        </p:nvSpPr>
        <p:spPr>
          <a:xfrm>
            <a:off x="6922944" y="4992575"/>
            <a:ext cx="38090" cy="203100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CAEA37B3-B7C7-E84C-834B-1946DB2C2FE3}"/>
              </a:ext>
            </a:extLst>
          </p:cNvPr>
          <p:cNvSpPr/>
          <p:nvPr/>
        </p:nvSpPr>
        <p:spPr>
          <a:xfrm>
            <a:off x="7094351" y="4947298"/>
            <a:ext cx="4808922" cy="242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39"/>
              </a:lnSpc>
              <a:spcAft>
                <a:spcPts val="600"/>
              </a:spcAft>
              <a:buNone/>
            </a:pPr>
            <a:r>
              <a:rPr lang="en-US" sz="23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7FFA180-965D-5D45-8BB1-A3A0A859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A4C5-177E-4537-A664-85B5A6F476E9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205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05CBA5-2E13-964D-B5C4-A48E8045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3127" y="-118752"/>
            <a:ext cx="12466673" cy="7093170"/>
          </a:xfrm>
        </p:spPr>
      </p:pic>
      <p:sp>
        <p:nvSpPr>
          <p:cNvPr id="11" name="Object 1">
            <a:extLst>
              <a:ext uri="{FF2B5EF4-FFF2-40B4-BE49-F238E27FC236}">
                <a16:creationId xmlns:a16="http://schemas.microsoft.com/office/drawing/2014/main" id="{122BFB30-5CF1-1941-B09D-3903C04C7E16}"/>
              </a:ext>
            </a:extLst>
          </p:cNvPr>
          <p:cNvSpPr/>
          <p:nvPr/>
        </p:nvSpPr>
        <p:spPr>
          <a:xfrm>
            <a:off x="0" y="22302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85ACE-09B3-E84D-B1F2-3C4670D976AF}"/>
              </a:ext>
            </a:extLst>
          </p:cNvPr>
          <p:cNvSpPr/>
          <p:nvPr/>
        </p:nvSpPr>
        <p:spPr>
          <a:xfrm>
            <a:off x="286772" y="516622"/>
            <a:ext cx="1209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LESSONS LEARNED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3D765-B965-ED4D-B3B1-40F21571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C04A3-9D46-154C-888D-AAE736963CB7}"/>
              </a:ext>
            </a:extLst>
          </p:cNvPr>
          <p:cNvSpPr/>
          <p:nvPr/>
        </p:nvSpPr>
        <p:spPr>
          <a:xfrm>
            <a:off x="286772" y="1469234"/>
            <a:ext cx="97598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To Keep business objective in mind while searching for data</a:t>
            </a:r>
          </a:p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Exploration – Know your data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Cleaning is a lengthy process and might be repeated several times.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07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A3601D3F-5B05-2643-B51A-EA7CFD39DE73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5730979-3EA7-514C-9CD3-4B5A43A0F907}"/>
              </a:ext>
            </a:extLst>
          </p:cNvPr>
          <p:cNvSpPr/>
          <p:nvPr/>
        </p:nvSpPr>
        <p:spPr>
          <a:xfrm>
            <a:off x="446628" y="162285"/>
            <a:ext cx="11617595" cy="7618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88724-CDAE-3F4D-855B-5D74178CD5D7}"/>
              </a:ext>
            </a:extLst>
          </p:cNvPr>
          <p:cNvSpPr txBox="1"/>
          <p:nvPr/>
        </p:nvSpPr>
        <p:spPr>
          <a:xfrm>
            <a:off x="446628" y="1348852"/>
            <a:ext cx="10854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2"/>
              </a:rPr>
              <a:t>https://www.kaggle.com/shivamb/netflix-shows/data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3"/>
              </a:rPr>
              <a:t>https://developer.imdb.com/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4"/>
              </a:rPr>
              <a:t>https://www.rottentomatoes.com/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5"/>
              </a:rPr>
              <a:t>https://stackoverflow.com/questions/580233/what-are-the-most-important-considerations-when-designing-a-database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6"/>
              </a:rPr>
              <a:t>https://stackoverflow.com/questions/19697846/how-to-convert-csv-file-to-multiline-json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hlinkClick r:id="rId7"/>
              </a:rPr>
              <a:t>https://www.youtube.com/watch?v=Uze9SEeETA0</a:t>
            </a: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DEPA Class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E1402-5B29-834F-85DD-FE9EF153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41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12D3-D367-B44C-BD87-59E62A97B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kern="1200">
                <a:latin typeface="Roboto" pitchFamily="34" charset="0"/>
                <a:cs typeface="Roboto" pitchFamily="34" charset="-120"/>
              </a:rPr>
              <a:t>QUESTIONS</a:t>
            </a:r>
            <a:endParaRPr lang="en-US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6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12D3-D367-B44C-BD87-59E62A97B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kern="1200">
                <a:latin typeface="Roboto" pitchFamily="34" charset="0"/>
                <a:cs typeface="Roboto" pitchFamily="34" charset="-120"/>
              </a:rPr>
              <a:t>APPENDIX </a:t>
            </a:r>
            <a:endParaRPr lang="en-US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52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E4CD10-5E14-47B8-9287-0B6B08D1E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864" y="979101"/>
            <a:ext cx="4942371" cy="5742374"/>
          </a:xfr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FBAA2-DB43-458D-918A-A7FC44A2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65F2B7-1DB0-44FF-8623-3DB125BD8B39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굴림" pitchFamily="34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굴림" pitchFamily="34" charset="-127"/>
              <a:cs typeface="+mn-cs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A7C127D-CCD0-4DFC-99FA-D7064EC4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079" y="979101"/>
            <a:ext cx="5101653" cy="57347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Object 1">
            <a:extLst>
              <a:ext uri="{FF2B5EF4-FFF2-40B4-BE49-F238E27FC236}">
                <a16:creationId xmlns:a16="http://schemas.microsoft.com/office/drawing/2014/main" id="{93196B96-6D8F-0D45-A5FD-2F5EF7305894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2A79A70-0401-B14C-9D7F-97BAA6590A79}"/>
              </a:ext>
            </a:extLst>
          </p:cNvPr>
          <p:cNvSpPr/>
          <p:nvPr/>
        </p:nvSpPr>
        <p:spPr>
          <a:xfrm>
            <a:off x="287202" y="337800"/>
            <a:ext cx="11617595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732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APPENDIX 1 - DATA OUTLIERS  </a:t>
            </a:r>
          </a:p>
        </p:txBody>
      </p:sp>
    </p:spTree>
    <p:extLst>
      <p:ext uri="{BB962C8B-B14F-4D97-AF65-F5344CB8AC3E}">
        <p14:creationId xmlns:p14="http://schemas.microsoft.com/office/powerpoint/2010/main" val="2764633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E5A8-9420-0448-A659-47F46511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0878"/>
            <a:ext cx="10515600" cy="76517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APPENDIX 2 - DATABASE DESIGN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0A18EB-9470-FC49-9B85-0C3920B633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98954" y="2085962"/>
          <a:ext cx="9560967" cy="340043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2349">
                  <a:extLst>
                    <a:ext uri="{9D8B030D-6E8A-4147-A177-3AD203B41FA5}">
                      <a16:colId xmlns:a16="http://schemas.microsoft.com/office/drawing/2014/main" val="3616738542"/>
                    </a:ext>
                  </a:extLst>
                </a:gridCol>
                <a:gridCol w="6538618">
                  <a:extLst>
                    <a:ext uri="{9D8B030D-6E8A-4147-A177-3AD203B41FA5}">
                      <a16:colId xmlns:a16="http://schemas.microsoft.com/office/drawing/2014/main" val="342293057"/>
                    </a:ext>
                  </a:extLst>
                </a:gridCol>
              </a:tblGrid>
              <a:tr h="669462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TYPE OF DATABASE</a:t>
                      </a:r>
                      <a:endParaRPr lang="en-US" sz="1800" b="1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Relational database with a snowflake schema</a:t>
                      </a:r>
                      <a:endParaRPr lang="en-US" sz="1800" b="0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115525"/>
                  </a:ext>
                </a:extLst>
              </a:tr>
              <a:tr h="669462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TYPE OF APPLICATION</a:t>
                      </a:r>
                      <a:endParaRPr lang="en-US" sz="1800" b="1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OLAP – analytical </a:t>
                      </a:r>
                      <a:endParaRPr lang="en-US" sz="1800" b="0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282607"/>
                  </a:ext>
                </a:extLst>
              </a:tr>
              <a:tr h="669462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NUMBER OF USERS</a:t>
                      </a:r>
                      <a:endParaRPr lang="en-US" sz="1800" b="1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Multiple Users</a:t>
                      </a:r>
                      <a:endParaRPr lang="en-US" sz="1800" b="0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649487"/>
                  </a:ext>
                </a:extLst>
              </a:tr>
              <a:tr h="696025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DISTRIBUTED DATABASE</a:t>
                      </a:r>
                      <a:endParaRPr lang="en-US" sz="1800" b="1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Needs to be distributed but not partitioned</a:t>
                      </a:r>
                      <a:endParaRPr lang="en-US" sz="1800" b="0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9918"/>
                  </a:ext>
                </a:extLst>
              </a:tr>
              <a:tr h="696025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DATABASE SECURITY</a:t>
                      </a:r>
                      <a:endParaRPr lang="en-US" sz="1800" b="1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DBMS will allow only users with passwords with read/write ability</a:t>
                      </a:r>
                      <a:endParaRPr lang="en-US" sz="1800" b="0">
                        <a:solidFill>
                          <a:schemeClr val="bg1"/>
                        </a:solidFill>
                        <a:latin typeface="Segoe Print" panose="020008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551350"/>
                  </a:ext>
                </a:extLst>
              </a:tr>
            </a:tbl>
          </a:graphicData>
        </a:graphic>
      </p:graphicFrame>
      <p:sp>
        <p:nvSpPr>
          <p:cNvPr id="4" name="Object 1">
            <a:extLst>
              <a:ext uri="{FF2B5EF4-FFF2-40B4-BE49-F238E27FC236}">
                <a16:creationId xmlns:a16="http://schemas.microsoft.com/office/drawing/2014/main" id="{5E00A4E7-FDC1-EC4B-A1D2-5D3393D9CEA1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E15F7-1437-CE4E-A408-638F044C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65F2B7-1DB0-44FF-8623-3DB125BD8B3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굴림" pitchFamily="34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굴림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1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F0C9-2378-D944-BB49-4A0559FC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77" y="310771"/>
            <a:ext cx="1939290" cy="1142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egoe Print" panose="02000800000000000000" pitchFamily="2" charset="0"/>
              </a:rPr>
              <a:t>Tableau: Basic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D34D4-D792-0547-91FC-EC4ACA9F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2810" y="1386247"/>
            <a:ext cx="6968818" cy="5368834"/>
          </a:xfrm>
          <a:prstGeom prst="rect">
            <a:avLst/>
          </a:prstGeom>
        </p:spPr>
      </p:pic>
      <p:sp>
        <p:nvSpPr>
          <p:cNvPr id="4" name="Object 1">
            <a:extLst>
              <a:ext uri="{FF2B5EF4-FFF2-40B4-BE49-F238E27FC236}">
                <a16:creationId xmlns:a16="http://schemas.microsoft.com/office/drawing/2014/main" id="{B5DEDF7E-EC93-0E43-BB81-63BE3B98BEE4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A6E312-5294-7842-8EBB-A652B560BF79}"/>
              </a:ext>
            </a:extLst>
          </p:cNvPr>
          <p:cNvSpPr txBox="1">
            <a:spLocks/>
          </p:cNvSpPr>
          <p:nvPr/>
        </p:nvSpPr>
        <p:spPr>
          <a:xfrm>
            <a:off x="177377" y="217461"/>
            <a:ext cx="10515600" cy="8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APPENDIX 3 – DASHBOARD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4697-534C-9949-96F4-399FC03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17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F0C9-2378-D944-BB49-4A0559FC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571"/>
            <a:ext cx="2370667" cy="1752829"/>
          </a:xfrm>
        </p:spPr>
        <p:txBody>
          <a:bodyPr/>
          <a:lstStyle/>
          <a:p>
            <a:pPr algn="ctr"/>
            <a:r>
              <a:rPr lang="en-US" sz="2800">
                <a:solidFill>
                  <a:schemeClr val="bg1"/>
                </a:solidFill>
                <a:latin typeface="Segoe Print" panose="02000800000000000000" pitchFamily="2" charset="0"/>
              </a:rPr>
              <a:t>Tableau: Overall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A01AC-B43F-A040-BD80-6C23F944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595" y="1245602"/>
            <a:ext cx="7003494" cy="5551714"/>
          </a:xfrm>
          <a:prstGeom prst="rect">
            <a:avLst/>
          </a:prstGeom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2500979D-FED1-7948-8A9C-740F3F13BED7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3F4A7-B1E5-954E-9A88-FCAFB227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AA821-B42F-FC44-A119-9428D9791391}"/>
              </a:ext>
            </a:extLst>
          </p:cNvPr>
          <p:cNvSpPr txBox="1">
            <a:spLocks/>
          </p:cNvSpPr>
          <p:nvPr/>
        </p:nvSpPr>
        <p:spPr>
          <a:xfrm>
            <a:off x="177377" y="217461"/>
            <a:ext cx="10515600" cy="8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APPENDIX 4 – DASHBOARD 2</a:t>
            </a:r>
          </a:p>
        </p:txBody>
      </p:sp>
    </p:spTree>
    <p:extLst>
      <p:ext uri="{BB962C8B-B14F-4D97-AF65-F5344CB8AC3E}">
        <p14:creationId xmlns:p14="http://schemas.microsoft.com/office/powerpoint/2010/main" val="89422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F0C9-2378-D944-BB49-4A0559FC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333"/>
            <a:ext cx="2375331" cy="1142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egoe Print" panose="02000800000000000000" pitchFamily="2" charset="0"/>
              </a:rPr>
              <a:t>Tableau: Time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DC77E-81E3-BF41-8EEB-9029A206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6822" y="1170649"/>
            <a:ext cx="7145731" cy="5626667"/>
          </a:xfrm>
          <a:prstGeom prst="rect">
            <a:avLst/>
          </a:prstGeom>
        </p:spPr>
      </p:pic>
      <p:sp>
        <p:nvSpPr>
          <p:cNvPr id="4" name="Object 1">
            <a:extLst>
              <a:ext uri="{FF2B5EF4-FFF2-40B4-BE49-F238E27FC236}">
                <a16:creationId xmlns:a16="http://schemas.microsoft.com/office/drawing/2014/main" id="{BF149C97-642E-6F46-A81F-89AB81925219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07AA6-7A9D-9547-9732-77E2F908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E75AAF-D709-D446-AACF-749C50824B5A}"/>
              </a:ext>
            </a:extLst>
          </p:cNvPr>
          <p:cNvSpPr txBox="1">
            <a:spLocks/>
          </p:cNvSpPr>
          <p:nvPr/>
        </p:nvSpPr>
        <p:spPr>
          <a:xfrm>
            <a:off x="177377" y="217461"/>
            <a:ext cx="10515600" cy="8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APPENDIX 5 – DASHBOARD 3</a:t>
            </a:r>
          </a:p>
        </p:txBody>
      </p:sp>
    </p:spTree>
    <p:extLst>
      <p:ext uri="{BB962C8B-B14F-4D97-AF65-F5344CB8AC3E}">
        <p14:creationId xmlns:p14="http://schemas.microsoft.com/office/powerpoint/2010/main" val="3798138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F0C9-2378-D944-BB49-4A0559FC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100"/>
            <a:ext cx="2210224" cy="1142735"/>
          </a:xfrm>
        </p:spPr>
        <p:txBody>
          <a:bodyPr/>
          <a:lstStyle/>
          <a:p>
            <a:pPr algn="ctr"/>
            <a:r>
              <a:rPr lang="en-US" sz="2800">
                <a:solidFill>
                  <a:schemeClr val="bg1"/>
                </a:solidFill>
                <a:latin typeface="Segoe Print" panose="02000800000000000000" pitchFamily="2" charset="0"/>
              </a:rPr>
              <a:t>Tableau: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1BE33-2330-0A4E-8A75-BA64F8BAF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2" b="4282"/>
          <a:stretch/>
        </p:blipFill>
        <p:spPr>
          <a:xfrm>
            <a:off x="2417170" y="1107381"/>
            <a:ext cx="7574156" cy="5442478"/>
          </a:xfrm>
          <a:prstGeom prst="rect">
            <a:avLst/>
          </a:prstGeom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CDF45CB6-5460-E34C-8C42-089A4DEB81EE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CFE0C-AFF1-A34F-B909-D75A0F2A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45BD-892B-407F-9451-6B292235EF66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448152-4987-F94A-B916-23804B51885E}"/>
              </a:ext>
            </a:extLst>
          </p:cNvPr>
          <p:cNvSpPr txBox="1">
            <a:spLocks/>
          </p:cNvSpPr>
          <p:nvPr/>
        </p:nvSpPr>
        <p:spPr>
          <a:xfrm>
            <a:off x="177377" y="217461"/>
            <a:ext cx="10515600" cy="8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APPENDIX 6 – DASHBOARD 4</a:t>
            </a:r>
          </a:p>
        </p:txBody>
      </p:sp>
    </p:spTree>
    <p:extLst>
      <p:ext uri="{BB962C8B-B14F-4D97-AF65-F5344CB8AC3E}">
        <p14:creationId xmlns:p14="http://schemas.microsoft.com/office/powerpoint/2010/main" val="198802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7E8A95A-CA39-2D40-A843-D3DD23237B73}"/>
              </a:ext>
            </a:extLst>
          </p:cNvPr>
          <p:cNvSpPr/>
          <p:nvPr/>
        </p:nvSpPr>
        <p:spPr>
          <a:xfrm>
            <a:off x="3604846" y="3182189"/>
            <a:ext cx="5595611" cy="493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800" b="1"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19115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9F68-0401-EF4F-BCF1-8A180EAC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42" y="136525"/>
            <a:ext cx="10515600" cy="770362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5E30-5C84-9C4B-B61B-80E9AF588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01" y="1686931"/>
            <a:ext cx="5808899" cy="466941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000">
                <a:ea typeface="+mj-ea"/>
                <a:cs typeface="Roboto" pitchFamily="34" charset="-120"/>
              </a:rPr>
              <a:t>Housing a combination of in-house and existing content</a:t>
            </a:r>
            <a:r>
              <a:rPr lang="en-US" sz="2000">
                <a:solidFill>
                  <a:srgbClr val="333333"/>
                </a:solidFill>
                <a:ea typeface="+mj-ea"/>
                <a:cs typeface="Roboto" pitchFamily="34" charset="-120"/>
              </a:rPr>
              <a:t>, </a:t>
            </a:r>
            <a:r>
              <a:rPr lang="en-US" sz="2000" b="1" i="1">
                <a:solidFill>
                  <a:srgbClr val="FF0000"/>
                </a:solidFill>
                <a:ea typeface="+mj-ea"/>
                <a:cs typeface="Roboto" pitchFamily="34" charset="-120"/>
              </a:rPr>
              <a:t>Netflix</a:t>
            </a:r>
            <a:r>
              <a:rPr lang="en-US" sz="2000">
                <a:solidFill>
                  <a:srgbClr val="333333"/>
                </a:solidFill>
                <a:ea typeface="+mj-ea"/>
                <a:cs typeface="Roboto" pitchFamily="34" charset="-120"/>
              </a:rPr>
              <a:t> </a:t>
            </a:r>
            <a:r>
              <a:rPr lang="en-US" sz="2000">
                <a:ea typeface="+mj-ea"/>
                <a:cs typeface="Roboto" pitchFamily="34" charset="-120"/>
              </a:rPr>
              <a:t>is one of the largest streaming services that currently exists.</a:t>
            </a:r>
          </a:p>
          <a:p>
            <a:pPr>
              <a:spcBef>
                <a:spcPts val="0"/>
              </a:spcBef>
            </a:pPr>
            <a:endParaRPr lang="en-US" sz="2000">
              <a:solidFill>
                <a:srgbClr val="333333"/>
              </a:solidFill>
              <a:ea typeface="+mj-ea"/>
              <a:cs typeface="Roboto" pitchFamily="34" charset="-120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j-ea"/>
                <a:cs typeface="Roboto" pitchFamily="34" charset="-120"/>
              </a:rPr>
              <a:t>Their streaming service extends to </a:t>
            </a:r>
            <a:br>
              <a:rPr lang="en-US" sz="2000">
                <a:solidFill>
                  <a:srgbClr val="333333"/>
                </a:solidFill>
                <a:ea typeface="+mj-ea"/>
                <a:cs typeface="Roboto" pitchFamily="34" charset="-120"/>
              </a:rPr>
            </a:br>
            <a:r>
              <a:rPr lang="en-US" sz="2000" b="1" i="1">
                <a:solidFill>
                  <a:srgbClr val="FF0000"/>
                </a:solidFill>
                <a:ea typeface="+mj-ea"/>
                <a:cs typeface="Roboto" pitchFamily="34" charset="-120"/>
              </a:rPr>
              <a:t>183 million</a:t>
            </a:r>
            <a:r>
              <a:rPr lang="en-US" sz="2000" b="1">
                <a:solidFill>
                  <a:srgbClr val="333333"/>
                </a:solidFill>
                <a:ea typeface="+mj-ea"/>
                <a:cs typeface="Roboto" pitchFamily="34" charset="-120"/>
              </a:rPr>
              <a:t> </a:t>
            </a:r>
            <a:r>
              <a:rPr lang="en-US" sz="2000">
                <a:ea typeface="+mj-ea"/>
                <a:cs typeface="Roboto" pitchFamily="34" charset="-120"/>
              </a:rPr>
              <a:t>subscribers in over </a:t>
            </a:r>
            <a:r>
              <a:rPr lang="en-US" sz="2000" b="1" i="1">
                <a:solidFill>
                  <a:srgbClr val="FF0000"/>
                </a:solidFill>
                <a:ea typeface="+mj-ea"/>
                <a:cs typeface="Roboto" pitchFamily="34" charset="-120"/>
              </a:rPr>
              <a:t>190 countries. </a:t>
            </a:r>
          </a:p>
          <a:p>
            <a:pPr>
              <a:spcBef>
                <a:spcPts val="0"/>
              </a:spcBef>
            </a:pPr>
            <a:endParaRPr lang="en-US" sz="2000" b="1" i="1">
              <a:solidFill>
                <a:srgbClr val="FF0000"/>
              </a:solidFill>
              <a:ea typeface="+mj-ea"/>
              <a:cs typeface="Roboto" pitchFamily="34" charset="-120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j-ea"/>
                <a:cs typeface="Roboto" pitchFamily="34" charset="-120"/>
              </a:rPr>
              <a:t>The graph shows the increasing demand of their streaming services. </a:t>
            </a:r>
          </a:p>
          <a:p>
            <a:pPr>
              <a:spcBef>
                <a:spcPts val="0"/>
              </a:spcBef>
            </a:pPr>
            <a:endParaRPr lang="en-US" sz="2000">
              <a:ea typeface="+mj-ea"/>
              <a:cs typeface="Roboto" pitchFamily="34" charset="-120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j-ea"/>
              </a:rPr>
              <a:t>We gathered shows data hosted on Netflix and their associated reviews from sources for analyzing the potential in streaming industry.</a:t>
            </a:r>
          </a:p>
          <a:p>
            <a:pPr>
              <a:spcBef>
                <a:spcPts val="0"/>
              </a:spcBef>
            </a:pPr>
            <a:endParaRPr lang="en-US" sz="2000">
              <a:ea typeface="+mj-ea"/>
            </a:endParaRPr>
          </a:p>
          <a:p>
            <a:pPr>
              <a:spcBef>
                <a:spcPts val="0"/>
              </a:spcBef>
            </a:pPr>
            <a:r>
              <a:rPr lang="en-US" sz="2000">
                <a:ea typeface="+mj-ea"/>
              </a:rPr>
              <a:t> With analysis and data visualization, we were able to get initial insights to make a potential business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69B27-6BFE-3D4C-83B3-4A0009C0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30" y="2209232"/>
            <a:ext cx="5710869" cy="3624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42438-E4C9-9C48-A8A2-C5E78C8C1D39}"/>
              </a:ext>
            </a:extLst>
          </p:cNvPr>
          <p:cNvSpPr txBox="1"/>
          <p:nvPr/>
        </p:nvSpPr>
        <p:spPr>
          <a:xfrm>
            <a:off x="6730390" y="6595557"/>
            <a:ext cx="8063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https://www.statista.com/statistics/250934/quarterly-number-of-netflix-streaming-subscribers-worldwide/</a:t>
            </a:r>
            <a:endParaRPr lang="en-US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9DDD8-98BB-0F40-9B80-3572306B1FB5}"/>
              </a:ext>
            </a:extLst>
          </p:cNvPr>
          <p:cNvSpPr txBox="1"/>
          <p:nvPr/>
        </p:nvSpPr>
        <p:spPr>
          <a:xfrm>
            <a:off x="6730390" y="2465639"/>
            <a:ext cx="56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Netflix Subscribers from 2011 Q3 to 2020 Q1</a:t>
            </a:r>
          </a:p>
        </p:txBody>
      </p:sp>
      <p:sp>
        <p:nvSpPr>
          <p:cNvPr id="7" name="Object 1">
            <a:extLst>
              <a:ext uri="{FF2B5EF4-FFF2-40B4-BE49-F238E27FC236}">
                <a16:creationId xmlns:a16="http://schemas.microsoft.com/office/drawing/2014/main" id="{B77242B3-98BA-5C4C-B758-1B81FE3FBB77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141E1F-E2F4-8C49-AA4C-DB9C71B7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2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100000">
              <a:srgbClr val="FFFAFA"/>
            </a:gs>
            <a:gs pos="100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A3601D3F-5B05-2643-B51A-EA7CFD39DE73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5730979-3EA7-514C-9CD3-4B5A43A0F907}"/>
              </a:ext>
            </a:extLst>
          </p:cNvPr>
          <p:cNvSpPr/>
          <p:nvPr/>
        </p:nvSpPr>
        <p:spPr>
          <a:xfrm>
            <a:off x="446628" y="162285"/>
            <a:ext cx="11617595" cy="7618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+mj-ea"/>
                <a:cs typeface="Roboto" pitchFamily="34" charset="-120"/>
              </a:rPr>
              <a:t>BUSINESS USE CASE</a:t>
            </a:r>
          </a:p>
        </p:txBody>
      </p:sp>
      <p:pic>
        <p:nvPicPr>
          <p:cNvPr id="8" name="Object 4" descr="preencoded.png">
            <a:extLst>
              <a:ext uri="{FF2B5EF4-FFF2-40B4-BE49-F238E27FC236}">
                <a16:creationId xmlns:a16="http://schemas.microsoft.com/office/drawing/2014/main" id="{C3E4D60B-4652-8F47-9B29-3613077C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5" y="3026918"/>
            <a:ext cx="314703" cy="376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88724-CDAE-3F4D-855B-5D74178CD5D7}"/>
              </a:ext>
            </a:extLst>
          </p:cNvPr>
          <p:cNvSpPr txBox="1"/>
          <p:nvPr/>
        </p:nvSpPr>
        <p:spPr>
          <a:xfrm>
            <a:off x="625856" y="1728862"/>
            <a:ext cx="1085494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streaming services are taking over the entertainment industry over cable, we are a potential company wanting to enter the streaming industry.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Object 4" descr="preencoded.png">
            <a:extLst>
              <a:ext uri="{FF2B5EF4-FFF2-40B4-BE49-F238E27FC236}">
                <a16:creationId xmlns:a16="http://schemas.microsoft.com/office/drawing/2014/main" id="{656D5FFF-D7F7-B446-8EC1-E7ECDAF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" y="4475113"/>
            <a:ext cx="456735" cy="330410"/>
          </a:xfrm>
          <a:prstGeom prst="rect">
            <a:avLst/>
          </a:prstGeom>
        </p:spPr>
      </p:pic>
      <p:pic>
        <p:nvPicPr>
          <p:cNvPr id="11" name="Object 4" descr="preencoded.png">
            <a:extLst>
              <a:ext uri="{FF2B5EF4-FFF2-40B4-BE49-F238E27FC236}">
                <a16:creationId xmlns:a16="http://schemas.microsoft.com/office/drawing/2014/main" id="{A3B2827E-C629-7347-8512-1DB94174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38" y="3774048"/>
            <a:ext cx="385178" cy="368053"/>
          </a:xfrm>
          <a:prstGeom prst="rect">
            <a:avLst/>
          </a:prstGeom>
        </p:spPr>
      </p:pic>
      <p:pic>
        <p:nvPicPr>
          <p:cNvPr id="12" name="Object 4" descr="preencoded.png">
            <a:extLst>
              <a:ext uri="{FF2B5EF4-FFF2-40B4-BE49-F238E27FC236}">
                <a16:creationId xmlns:a16="http://schemas.microsoft.com/office/drawing/2014/main" id="{7FF01CBD-C745-8C49-8063-6AD085D77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70" y="5099693"/>
            <a:ext cx="419740" cy="408893"/>
          </a:xfrm>
          <a:prstGeom prst="rect">
            <a:avLst/>
          </a:prstGeom>
        </p:spPr>
      </p:pic>
      <p:pic>
        <p:nvPicPr>
          <p:cNvPr id="13" name="Object 4" descr="preencoded.png">
            <a:extLst>
              <a:ext uri="{FF2B5EF4-FFF2-40B4-BE49-F238E27FC236}">
                <a16:creationId xmlns:a16="http://schemas.microsoft.com/office/drawing/2014/main" id="{AD45CDF6-D56B-0C46-B58C-E6FB8B63E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96" y="5841538"/>
            <a:ext cx="368214" cy="330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5105F-AEF9-AD4A-AA12-000E81628CAF}"/>
              </a:ext>
            </a:extLst>
          </p:cNvPr>
          <p:cNvSpPr txBox="1"/>
          <p:nvPr/>
        </p:nvSpPr>
        <p:spPr>
          <a:xfrm>
            <a:off x="1219200" y="3026918"/>
            <a:ext cx="82169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>
                <a:solidFill>
                  <a:srgbClr val="FF0000"/>
                </a:solidFill>
                <a:latin typeface="+mn-lt"/>
                <a:ea typeface="+mj-ea"/>
                <a:cs typeface="Calibri" panose="020F0502020204030204" pitchFamily="34" charset="0"/>
              </a:rPr>
              <a:t>Understand</a:t>
            </a:r>
            <a:r>
              <a:rPr lang="en-US" sz="2400" b="1">
                <a:solidFill>
                  <a:srgbClr val="333333"/>
                </a:solidFill>
                <a:latin typeface="+mn-lt"/>
                <a:ea typeface="+mj-ea"/>
                <a:cs typeface="Calibri" panose="020F0502020204030204" pitchFamily="34" charset="0"/>
              </a:rPr>
              <a:t>   </a:t>
            </a:r>
            <a:r>
              <a:rPr lang="en-US" sz="2400">
                <a:solidFill>
                  <a:schemeClr val="tx1"/>
                </a:solidFill>
                <a:latin typeface="+mn-lt"/>
                <a:ea typeface="+mj-ea"/>
                <a:cs typeface="Calibri" panose="020F0502020204030204" pitchFamily="34" charset="0"/>
              </a:rPr>
              <a:t>the variety of series/movies offered by Netflix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9884-56B6-BC4E-8E94-3DF24EDD3B3B}"/>
              </a:ext>
            </a:extLst>
          </p:cNvPr>
          <p:cNvSpPr txBox="1"/>
          <p:nvPr/>
        </p:nvSpPr>
        <p:spPr>
          <a:xfrm>
            <a:off x="1219200" y="3725713"/>
            <a:ext cx="82169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>
                <a:solidFill>
                  <a:srgbClr val="FF0000"/>
                </a:solidFill>
                <a:latin typeface="+mn-lt"/>
                <a:ea typeface="+mj-ea"/>
                <a:cs typeface="Roboto" pitchFamily="34" charset="-120"/>
              </a:rPr>
              <a:t>Distinguish</a:t>
            </a:r>
            <a:r>
              <a:rPr lang="en-US" sz="2400" b="1">
                <a:solidFill>
                  <a:srgbClr val="333333"/>
                </a:solidFill>
                <a:latin typeface="+mn-lt"/>
                <a:ea typeface="+mj-ea"/>
                <a:cs typeface="Roboto" pitchFamily="34" charset="-120"/>
              </a:rPr>
              <a:t>   </a:t>
            </a:r>
            <a:r>
              <a:rPr lang="en-US" sz="2400">
                <a:solidFill>
                  <a:schemeClr val="tx1"/>
                </a:solidFill>
                <a:latin typeface="+mn-lt"/>
                <a:ea typeface="+mj-ea"/>
                <a:cs typeface="Roboto" pitchFamily="34" charset="-120"/>
              </a:rPr>
              <a:t>all the locations Netflix offers its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C4E72-83C1-3A4C-B5A0-65758854F82B}"/>
              </a:ext>
            </a:extLst>
          </p:cNvPr>
          <p:cNvSpPr txBox="1"/>
          <p:nvPr/>
        </p:nvSpPr>
        <p:spPr>
          <a:xfrm>
            <a:off x="1219200" y="4424508"/>
            <a:ext cx="82169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>
                <a:solidFill>
                  <a:srgbClr val="FF0000"/>
                </a:solidFill>
                <a:latin typeface="+mn-lt"/>
                <a:ea typeface="+mj-ea"/>
                <a:cs typeface="Roboto" pitchFamily="34" charset="-120"/>
              </a:rPr>
              <a:t>Identify</a:t>
            </a:r>
            <a:r>
              <a:rPr lang="en-US" sz="2400" b="1">
                <a:solidFill>
                  <a:srgbClr val="333333"/>
                </a:solidFill>
                <a:latin typeface="+mn-lt"/>
                <a:ea typeface="+mj-ea"/>
                <a:cs typeface="Roboto" pitchFamily="34" charset="-120"/>
              </a:rPr>
              <a:t>         </a:t>
            </a:r>
            <a:r>
              <a:rPr lang="en-US" sz="2400">
                <a:solidFill>
                  <a:schemeClr val="tx1"/>
                </a:solidFill>
                <a:latin typeface="+mn-lt"/>
                <a:ea typeface="+mj-ea"/>
                <a:cs typeface="Roboto" pitchFamily="34" charset="-120"/>
              </a:rPr>
              <a:t>the trends in seasonality within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AEE31-5AD6-5A4D-8B84-80662A37B4BF}"/>
              </a:ext>
            </a:extLst>
          </p:cNvPr>
          <p:cNvSpPr txBox="1"/>
          <p:nvPr/>
        </p:nvSpPr>
        <p:spPr>
          <a:xfrm>
            <a:off x="1219200" y="5126869"/>
            <a:ext cx="9779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>
                <a:solidFill>
                  <a:srgbClr val="FF0000"/>
                </a:solidFill>
                <a:latin typeface="+mn-lt"/>
                <a:ea typeface="+mj-ea"/>
                <a:cs typeface="Roboto" pitchFamily="34" charset="-120"/>
              </a:rPr>
              <a:t>Analyze</a:t>
            </a:r>
            <a:r>
              <a:rPr lang="en-US" sz="2400" b="1">
                <a:solidFill>
                  <a:srgbClr val="333333"/>
                </a:solidFill>
                <a:latin typeface="+mn-lt"/>
                <a:ea typeface="+mj-ea"/>
                <a:cs typeface="Roboto" pitchFamily="34" charset="-120"/>
              </a:rPr>
              <a:t>         </a:t>
            </a:r>
            <a:r>
              <a:rPr lang="en-US" sz="2400">
                <a:solidFill>
                  <a:schemeClr val="tx1"/>
                </a:solidFill>
                <a:latin typeface="+mn-lt"/>
                <a:ea typeface="+mj-ea"/>
                <a:cs typeface="Roboto" pitchFamily="34" charset="-120"/>
              </a:rPr>
              <a:t>the success metric of all shows (IMDb vs Rotten Tomatoes)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CFE20-6B8B-5442-9521-EB8A94F5C7C0}"/>
              </a:ext>
            </a:extLst>
          </p:cNvPr>
          <p:cNvSpPr txBox="1"/>
          <p:nvPr/>
        </p:nvSpPr>
        <p:spPr>
          <a:xfrm>
            <a:off x="1219200" y="5825664"/>
            <a:ext cx="82169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Determine  </a:t>
            </a:r>
            <a:r>
              <a:rPr lang="en-US" sz="2400" b="1">
                <a:solidFill>
                  <a:srgbClr val="333333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</a:t>
            </a: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our target audience of streaming movies and shows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E1402-5B29-834F-85DD-FE9EF153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F2B7-1DB0-44FF-8623-3DB125BD8B39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48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8033C6-C334-A94F-B004-AA0693A1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58" y="2996458"/>
            <a:ext cx="913471" cy="3528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05384-E923-7644-94F3-94A2D12058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067" y="3166543"/>
            <a:ext cx="651885" cy="697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BC881E-FF79-794B-8801-FA26A27841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066" y="3935997"/>
            <a:ext cx="651885" cy="6518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D01FEB-33F0-204B-81C7-843CABB33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610" y="3958205"/>
            <a:ext cx="913470" cy="456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7419B6-FDB4-EE4C-ADFD-E8CD706CB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58" y="5147274"/>
            <a:ext cx="913470" cy="361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41A67-DC99-B842-802C-22D70D51C3B1}"/>
              </a:ext>
            </a:extLst>
          </p:cNvPr>
          <p:cNvSpPr txBox="1"/>
          <p:nvPr/>
        </p:nvSpPr>
        <p:spPr>
          <a:xfrm rot="19549726">
            <a:off x="2506955" y="4889730"/>
            <a:ext cx="914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scraping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579D0-2731-9549-AF0D-4C45C354DB5B}"/>
              </a:ext>
            </a:extLst>
          </p:cNvPr>
          <p:cNvSpPr txBox="1"/>
          <p:nvPr/>
        </p:nvSpPr>
        <p:spPr>
          <a:xfrm rot="1968940">
            <a:off x="2896391" y="3320443"/>
            <a:ext cx="429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CSV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C01957-F6B2-C148-A84B-0D250E021C8C}"/>
              </a:ext>
            </a:extLst>
          </p:cNvPr>
          <p:cNvCxnSpPr>
            <a:cxnSpLocks/>
          </p:cNvCxnSpPr>
          <p:nvPr/>
        </p:nvCxnSpPr>
        <p:spPr bwMode="auto">
          <a:xfrm>
            <a:off x="2659063" y="3284270"/>
            <a:ext cx="775417" cy="475367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B44316-175C-E241-9C1D-2B8841FC4FE3}"/>
              </a:ext>
            </a:extLst>
          </p:cNvPr>
          <p:cNvCxnSpPr>
            <a:cxnSpLocks/>
          </p:cNvCxnSpPr>
          <p:nvPr/>
        </p:nvCxnSpPr>
        <p:spPr bwMode="auto">
          <a:xfrm>
            <a:off x="2604768" y="4217653"/>
            <a:ext cx="817608" cy="14010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5AD7FA-FDD8-C54D-96D2-3A86FE52FE6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4455" y="4822577"/>
            <a:ext cx="740025" cy="505386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B5C629-7090-064D-8BC7-261888A3EEA1}"/>
              </a:ext>
            </a:extLst>
          </p:cNvPr>
          <p:cNvSpPr txBox="1"/>
          <p:nvPr/>
        </p:nvSpPr>
        <p:spPr>
          <a:xfrm>
            <a:off x="1378066" y="5916530"/>
            <a:ext cx="1221308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badi MT Condensed Light" panose="020B0306030101010103" pitchFamily="34" charset="77"/>
              </a:rPr>
              <a:t>DATA SOURCES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807001-2A42-CE4C-942D-8777D4A4E6C9}"/>
              </a:ext>
            </a:extLst>
          </p:cNvPr>
          <p:cNvSpPr txBox="1"/>
          <p:nvPr/>
        </p:nvSpPr>
        <p:spPr>
          <a:xfrm>
            <a:off x="5375024" y="5931758"/>
            <a:ext cx="1221308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badi MT Condensed Light" panose="020B0306030101010103" pitchFamily="34" charset="77"/>
              </a:rPr>
              <a:t>DATA CLEANING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6A332C-B782-0947-BB4B-C5F4B1575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468"/>
          <a:stretch/>
        </p:blipFill>
        <p:spPr>
          <a:xfrm>
            <a:off x="7512397" y="3382694"/>
            <a:ext cx="1149979" cy="48837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E8F36C8-2FB9-0F4F-A549-2FF7686D4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7955" y="3857630"/>
            <a:ext cx="1039327" cy="720046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756AC5-A33D-B041-8B69-7F8FAEB154C8}"/>
              </a:ext>
            </a:extLst>
          </p:cNvPr>
          <p:cNvCxnSpPr>
            <a:cxnSpLocks/>
          </p:cNvCxnSpPr>
          <p:nvPr/>
        </p:nvCxnSpPr>
        <p:spPr bwMode="auto">
          <a:xfrm flipV="1">
            <a:off x="6538884" y="4237304"/>
            <a:ext cx="928539" cy="2919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266730-FC76-A844-A2A4-CBA9A9F1821F}"/>
              </a:ext>
            </a:extLst>
          </p:cNvPr>
          <p:cNvSpPr txBox="1"/>
          <p:nvPr/>
        </p:nvSpPr>
        <p:spPr>
          <a:xfrm>
            <a:off x="7388555" y="5916530"/>
            <a:ext cx="1221308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badi MT Condensed Light" panose="020B0306030101010103" pitchFamily="34" charset="77"/>
              </a:rPr>
              <a:t>DATA STORAGE</a:t>
            </a:r>
          </a:p>
        </p:txBody>
      </p:sp>
      <p:pic>
        <p:nvPicPr>
          <p:cNvPr id="51" name="Picture 1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0F2971F-FA2B-4342-95B4-A8D6CB25F3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834"/>
          <a:stretch/>
        </p:blipFill>
        <p:spPr>
          <a:xfrm>
            <a:off x="9441988" y="3960243"/>
            <a:ext cx="1493304" cy="52945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CA3EDB-66D9-2B49-A7D6-BEA874B96281}"/>
              </a:ext>
            </a:extLst>
          </p:cNvPr>
          <p:cNvCxnSpPr>
            <a:cxnSpLocks/>
          </p:cNvCxnSpPr>
          <p:nvPr/>
        </p:nvCxnSpPr>
        <p:spPr bwMode="auto">
          <a:xfrm flipV="1">
            <a:off x="8674050" y="4249743"/>
            <a:ext cx="928539" cy="2919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A6BCB8B-E1A9-974A-9BAF-253EF836A916}"/>
              </a:ext>
            </a:extLst>
          </p:cNvPr>
          <p:cNvSpPr txBox="1"/>
          <p:nvPr/>
        </p:nvSpPr>
        <p:spPr>
          <a:xfrm>
            <a:off x="9402086" y="5916530"/>
            <a:ext cx="1693807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badi MT Condensed Light" panose="020B0306030101010103" pitchFamily="34" charset="77"/>
              </a:rPr>
              <a:t>DATA ANALYSIS &amp; VISUALIZATION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127FCB-2D31-3F4C-9277-282BC5DAA0AF}"/>
              </a:ext>
            </a:extLst>
          </p:cNvPr>
          <p:cNvSpPr txBox="1"/>
          <p:nvPr/>
        </p:nvSpPr>
        <p:spPr>
          <a:xfrm>
            <a:off x="2828339" y="4006658"/>
            <a:ext cx="403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pic>
        <p:nvPicPr>
          <p:cNvPr id="68" name="Picture 6" descr="A picture containing light, sign&#10;&#10;Description generated with very high confidence">
            <a:extLst>
              <a:ext uri="{FF2B5EF4-FFF2-40B4-BE49-F238E27FC236}">
                <a16:creationId xmlns:a16="http://schemas.microsoft.com/office/drawing/2014/main" id="{33BC241E-EB58-CC44-9CC4-6AD4F78DA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944" y="4580714"/>
            <a:ext cx="632348" cy="632348"/>
          </a:xfrm>
          <a:prstGeom prst="rect">
            <a:avLst/>
          </a:prstGeom>
        </p:spPr>
      </p:pic>
      <p:pic>
        <p:nvPicPr>
          <p:cNvPr id="69" name="Picture 8" descr="Image result for jupyter notebook">
            <a:extLst>
              <a:ext uri="{FF2B5EF4-FFF2-40B4-BE49-F238E27FC236}">
                <a16:creationId xmlns:a16="http://schemas.microsoft.com/office/drawing/2014/main" id="{40319F2F-02D9-AD4F-AF46-AD52A8BE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17" y="3706809"/>
            <a:ext cx="632349" cy="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7555010-AD75-1249-8D13-20F51A36A3F1}"/>
              </a:ext>
            </a:extLst>
          </p:cNvPr>
          <p:cNvSpPr txBox="1"/>
          <p:nvPr/>
        </p:nvSpPr>
        <p:spPr>
          <a:xfrm>
            <a:off x="3328340" y="5926317"/>
            <a:ext cx="1362334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Abadi MT Condensed Light" panose="020B0306030101010103" pitchFamily="34" charset="77"/>
              </a:rPr>
              <a:t>DATA COLLECTION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676E0B-D828-0040-8055-570766430752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0592" y="4231663"/>
            <a:ext cx="928539" cy="2919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C23B43-AF4A-B749-909D-FAF0665450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55" t="37162" r="33263" b="36458"/>
          <a:stretch/>
        </p:blipFill>
        <p:spPr>
          <a:xfrm>
            <a:off x="5640393" y="4587882"/>
            <a:ext cx="777229" cy="783708"/>
          </a:xfrm>
          <a:prstGeom prst="rect">
            <a:avLst/>
          </a:prstGeom>
        </p:spPr>
      </p:pic>
      <p:pic>
        <p:nvPicPr>
          <p:cNvPr id="1025" name="Picture 1" descr="page7image16534992">
            <a:extLst>
              <a:ext uri="{FF2B5EF4-FFF2-40B4-BE49-F238E27FC236}">
                <a16:creationId xmlns:a16="http://schemas.microsoft.com/office/drawing/2014/main" id="{C178D7E2-2B66-164C-BD93-B8B07DE3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541" y="1361154"/>
            <a:ext cx="1632553" cy="4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EF181E-E48A-074D-A9C1-A59AD2F8B165}"/>
              </a:ext>
            </a:extLst>
          </p:cNvPr>
          <p:cNvCxnSpPr>
            <a:cxnSpLocks/>
            <a:stCxn id="39" idx="0"/>
          </p:cNvCxnSpPr>
          <p:nvPr/>
        </p:nvCxnSpPr>
        <p:spPr bwMode="auto">
          <a:xfrm flipV="1">
            <a:off x="6029007" y="2354375"/>
            <a:ext cx="3" cy="372354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3C9DE2-28B4-CD46-803C-639E763652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497175" y="1600964"/>
            <a:ext cx="928539" cy="2919"/>
          </a:xfrm>
          <a:prstGeom prst="straightConnector1">
            <a:avLst/>
          </a:prstGeom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80307C3-02CE-174F-B810-F3A84FCCE0DB}"/>
              </a:ext>
            </a:extLst>
          </p:cNvPr>
          <p:cNvSpPr txBox="1"/>
          <p:nvPr/>
        </p:nvSpPr>
        <p:spPr>
          <a:xfrm>
            <a:off x="5421637" y="2726729"/>
            <a:ext cx="1214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 to JSON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8408E8-BCB8-7947-89A8-36032CBB030E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9010" y="2945628"/>
            <a:ext cx="0" cy="296803"/>
          </a:xfrm>
          <a:prstGeom prst="straightConnector1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bject 1">
            <a:extLst>
              <a:ext uri="{FF2B5EF4-FFF2-40B4-BE49-F238E27FC236}">
                <a16:creationId xmlns:a16="http://schemas.microsoft.com/office/drawing/2014/main" id="{DF812415-367E-694D-A495-75E7285D0B3B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3D6ABDC2-DE5F-E142-9BF3-3EDA2BDB6DC2}"/>
              </a:ext>
            </a:extLst>
          </p:cNvPr>
          <p:cNvSpPr/>
          <p:nvPr/>
        </p:nvSpPr>
        <p:spPr>
          <a:xfrm>
            <a:off x="223654" y="148537"/>
            <a:ext cx="11617595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TOOLS AND PIPELINE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159370-B4C8-484E-A17A-F00D585C77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6083" y="4476514"/>
            <a:ext cx="1453133" cy="927532"/>
          </a:xfrm>
          <a:prstGeom prst="rect">
            <a:avLst/>
          </a:prstGeom>
        </p:spPr>
      </p:pic>
      <p:sp>
        <p:nvSpPr>
          <p:cNvPr id="47" name="Slide Number Placeholder 2">
            <a:extLst>
              <a:ext uri="{FF2B5EF4-FFF2-40B4-BE49-F238E27FC236}">
                <a16:creationId xmlns:a16="http://schemas.microsoft.com/office/drawing/2014/main" id="{829AAA71-E223-7542-B788-7BF9B47B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65F2B7-1DB0-44FF-8623-3DB125BD8B39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8" name="Picture 6" descr="A picture containing light, sign&#10;&#10;Description generated with very high confidence">
            <a:extLst>
              <a:ext uri="{FF2B5EF4-FFF2-40B4-BE49-F238E27FC236}">
                <a16:creationId xmlns:a16="http://schemas.microsoft.com/office/drawing/2014/main" id="{D7EF55AB-17B0-4142-8D2D-C97494C05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1390" y="1645625"/>
            <a:ext cx="632348" cy="632348"/>
          </a:xfrm>
          <a:prstGeom prst="rect">
            <a:avLst/>
          </a:prstGeom>
        </p:spPr>
      </p:pic>
      <p:pic>
        <p:nvPicPr>
          <p:cNvPr id="49" name="Picture 8" descr="Image result for jupyter notebook">
            <a:extLst>
              <a:ext uri="{FF2B5EF4-FFF2-40B4-BE49-F238E27FC236}">
                <a16:creationId xmlns:a16="http://schemas.microsoft.com/office/drawing/2014/main" id="{555961F2-9EBB-4C40-B8CD-AED3576F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390" y="880562"/>
            <a:ext cx="632349" cy="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6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1B64-CE77-1042-B1C5-85FA40B4D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800" b="1" kern="1200">
                <a:latin typeface="Roboto" pitchFamily="34" charset="0"/>
                <a:cs typeface="Roboto" pitchFamily="34" charset="-12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93365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A"/>
            </a:gs>
            <a:gs pos="45000">
              <a:srgbClr val="FFFAFA"/>
            </a:gs>
            <a:gs pos="78000">
              <a:srgbClr val="FFFAFA"/>
            </a:gs>
            <a:gs pos="100000">
              <a:srgbClr val="FFFAF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C9C8C1-58E2-49BA-AE1D-A3F6E003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93" y="35374"/>
            <a:ext cx="3394222" cy="1142735"/>
          </a:xfrm>
        </p:spPr>
        <p:txBody>
          <a:bodyPr>
            <a:normAutofit/>
          </a:bodyPr>
          <a:lstStyle/>
          <a:p>
            <a:pPr>
              <a:lnSpc>
                <a:spcPts val="3732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b="1">
                <a:solidFill>
                  <a:srgbClr val="333333"/>
                </a:solidFill>
                <a:latin typeface="Roboto" pitchFamily="34" charset="0"/>
                <a:cs typeface="Roboto" pitchFamily="34" charset="-120"/>
              </a:rPr>
              <a:t>NETFLIX CSV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143C-D4EE-4E2E-AD15-2E5EA69E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C7DA4C5-177E-4537-A664-85B5A6F476E9}" type="slidenum">
              <a:rPr lang="ru-RU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9" name="Object 1">
            <a:extLst>
              <a:ext uri="{FF2B5EF4-FFF2-40B4-BE49-F238E27FC236}">
                <a16:creationId xmlns:a16="http://schemas.microsoft.com/office/drawing/2014/main" id="{8BD6C4F3-B463-0E43-838E-4B81BE773988}"/>
              </a:ext>
            </a:extLst>
          </p:cNvPr>
          <p:cNvSpPr/>
          <p:nvPr/>
        </p:nvSpPr>
        <p:spPr>
          <a:xfrm>
            <a:off x="0" y="0"/>
            <a:ext cx="95226" cy="1446932"/>
          </a:xfrm>
          <a:prstGeom prst="rect">
            <a:avLst/>
          </a:prstGeom>
          <a:solidFill>
            <a:srgbClr val="E50914"/>
          </a:solid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EDA6C-BF05-404E-B9A2-AAF60783F9E2}"/>
              </a:ext>
            </a:extLst>
          </p:cNvPr>
          <p:cNvSpPr/>
          <p:nvPr/>
        </p:nvSpPr>
        <p:spPr>
          <a:xfrm>
            <a:off x="934993" y="1634618"/>
            <a:ext cx="2479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Roboto" pitchFamily="34" charset="0"/>
                <a:cs typeface="Roboto" pitchFamily="34" charset="-120"/>
              </a:rPr>
              <a:t>Raw CSV 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D67F1-57AF-7942-B445-2E5978E87E7F}"/>
              </a:ext>
            </a:extLst>
          </p:cNvPr>
          <p:cNvSpPr/>
          <p:nvPr/>
        </p:nvSpPr>
        <p:spPr>
          <a:xfrm>
            <a:off x="1434863" y="4283129"/>
            <a:ext cx="9495918" cy="223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can be movie or TV Show</a:t>
            </a:r>
          </a:p>
          <a:p>
            <a:pPr marL="0" indent="0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Cast and director:</a:t>
            </a:r>
            <a:r>
              <a:rPr lang="en-US" sz="1800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a </a:t>
            </a:r>
            <a:r>
              <a:rPr lang="en-US" sz="18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each respectively</a:t>
            </a:r>
          </a:p>
          <a:p>
            <a:pPr marL="0" indent="0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Shows the countries where Netflix is streaming a show</a:t>
            </a:r>
          </a:p>
          <a:p>
            <a:pPr marL="0" indent="0" rtl="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i="1" u="sng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Date_added</a:t>
            </a: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date a show was added to Netflix</a:t>
            </a: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918FB7-F4BD-BF4A-A6B7-6A955F12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63" y="2111355"/>
            <a:ext cx="8731068" cy="195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flix Culture Deck" id="{E525B9A3-0CD9-B544-85DC-F6F464B5DD86}" vid="{908A5A36-49D6-7A43-B52F-661AB686B213}"/>
    </a:ext>
  </a:extLst>
</a:theme>
</file>

<file path=ppt/theme/theme2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Futura LT"/>
        <a:ea typeface="Kozuka Gothic Pro EL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2CB45456-CDB6-984C-8E7F-C9C1491FD710}" vid="{84D961EF-9665-2345-A2D2-3B56006A4689}"/>
    </a:ext>
  </a:ext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"/>
        <a:ea typeface="Kozuka Gothic Pro EL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lix Titling" pitchFamily="82" charset="0"/>
            <a:ea typeface="굴림" pitchFamily="34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2CB45456-CDB6-984C-8E7F-C9C1491FD710}" vid="{93687AD3-E0B3-FC45-8F41-CC22BC14AE3D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Netflix</Template>
  <TotalTime>0</TotalTime>
  <Words>1337</Words>
  <Application>Microsoft Macintosh PowerPoint</Application>
  <PresentationFormat>Widescreen</PresentationFormat>
  <Paragraphs>314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Abadi MT Condensed Light</vt:lpstr>
      <vt:lpstr>Arial</vt:lpstr>
      <vt:lpstr>Calibri</vt:lpstr>
      <vt:lpstr>Calibri Light</vt:lpstr>
      <vt:lpstr>Felix Titling</vt:lpstr>
      <vt:lpstr>Futura LT</vt:lpstr>
      <vt:lpstr>Lato</vt:lpstr>
      <vt:lpstr>Roboto</vt:lpstr>
      <vt:lpstr>Roboto Black</vt:lpstr>
      <vt:lpstr>Segoe Print</vt:lpstr>
      <vt:lpstr>Wingdings</vt:lpstr>
      <vt:lpstr>Office Theme</vt:lpstr>
      <vt:lpstr>template</vt:lpstr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EXECUTIVE SUMMARY</vt:lpstr>
      <vt:lpstr>PowerPoint Presentation</vt:lpstr>
      <vt:lpstr>PowerPoint Presentation</vt:lpstr>
      <vt:lpstr>DATA COLLECTION</vt:lpstr>
      <vt:lpstr>NETFLIX CSV</vt:lpstr>
      <vt:lpstr>WEB SCRAPING</vt:lpstr>
      <vt:lpstr>PowerPoint Presentation</vt:lpstr>
      <vt:lpstr>DATA PROFILE</vt:lpstr>
      <vt:lpstr>PowerPoint Presentation</vt:lpstr>
      <vt:lpstr>NORMALIZATION</vt:lpstr>
      <vt:lpstr>PowerPoint Presentation</vt:lpstr>
      <vt:lpstr>DATABASE MODELING AND STORAGE</vt:lpstr>
      <vt:lpstr>DESIGN CONSIDERATIONS</vt:lpstr>
      <vt:lpstr>DIMENSIONAL MODEL </vt:lpstr>
      <vt:lpstr>DATA LOADING IN GCP AND MYSQL</vt:lpstr>
      <vt:lpstr>DATA VISUALIZATION</vt:lpstr>
      <vt:lpstr>TABLEAU INSIGHTS</vt:lpstr>
      <vt:lpstr>ANALYTICAL FINDINGS</vt:lpstr>
      <vt:lpstr>NOSQL DATABASES</vt:lpstr>
      <vt:lpstr>NOSQL DATABASE ( MongoDB )</vt:lpstr>
      <vt:lpstr>PowerPoint Presentation</vt:lpstr>
      <vt:lpstr>PowerPoint Presentation</vt:lpstr>
      <vt:lpstr>NOSQL DATABASE ( NEO4J )</vt:lpstr>
      <vt:lpstr>RECOMMENDATIONS  </vt:lpstr>
      <vt:lpstr>PowerPoint Presentation</vt:lpstr>
      <vt:lpstr>PowerPoint Presentation</vt:lpstr>
      <vt:lpstr>PowerPoint Presentation</vt:lpstr>
      <vt:lpstr>QUESTIONS</vt:lpstr>
      <vt:lpstr>APPENDIX </vt:lpstr>
      <vt:lpstr>PowerPoint Presentation</vt:lpstr>
      <vt:lpstr>APPENDIX 2 - DATABASE DESIGN</vt:lpstr>
      <vt:lpstr>Tableau: Basic Overview</vt:lpstr>
      <vt:lpstr>Tableau: Overall</vt:lpstr>
      <vt:lpstr>Tableau: Time Analysis</vt:lpstr>
      <vt:lpstr>Tableau: Reviews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Abhiniti Mahendrakar</dc:creator>
  <cp:lastModifiedBy>Faryal Masood</cp:lastModifiedBy>
  <cp:revision>1</cp:revision>
  <dcterms:created xsi:type="dcterms:W3CDTF">2020-06-05T18:07:07Z</dcterms:created>
  <dcterms:modified xsi:type="dcterms:W3CDTF">2020-06-13T05:14:44Z</dcterms:modified>
</cp:coreProperties>
</file>